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2"/>
    <p:sldId id="296" r:id="rId3"/>
    <p:sldId id="297" r:id="rId4"/>
    <p:sldId id="298" r:id="rId5"/>
    <p:sldId id="299" r:id="rId6"/>
    <p:sldId id="300" r:id="rId7"/>
    <p:sldId id="258" r:id="rId8"/>
    <p:sldId id="282" r:id="rId9"/>
    <p:sldId id="257" r:id="rId10"/>
    <p:sldId id="259" r:id="rId11"/>
    <p:sldId id="260" r:id="rId12"/>
    <p:sldId id="270" r:id="rId13"/>
    <p:sldId id="261" r:id="rId14"/>
    <p:sldId id="273" r:id="rId15"/>
    <p:sldId id="263" r:id="rId16"/>
    <p:sldId id="264" r:id="rId17"/>
    <p:sldId id="265" r:id="rId18"/>
    <p:sldId id="266" r:id="rId19"/>
    <p:sldId id="268" r:id="rId20"/>
    <p:sldId id="26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3300"/>
    <a:srgbClr val="99FF99"/>
    <a:srgbClr val="FFFFCC"/>
    <a:srgbClr val="0000FF"/>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p:scale>
          <a:sx n="81" d="100"/>
          <a:sy n="81" d="100"/>
        </p:scale>
        <p:origin x="-258" y="72"/>
      </p:cViewPr>
      <p:guideLst>
        <p:guide orient="horz" pos="2160"/>
        <p:guide pos="3840"/>
      </p:guideLst>
    </p:cSldViewPr>
  </p:slideViewPr>
  <p:notesTextViewPr>
    <p:cViewPr>
      <p:scale>
        <a:sx n="1" d="1"/>
        <a:sy n="1" d="1"/>
      </p:scale>
      <p:origin x="0" y="0"/>
    </p:cViewPr>
  </p:notesTextViewPr>
  <p:gridSpacing cx="76319" cy="76319"/>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3/31/2020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extLst>
      <p:ext uri="{BB962C8B-B14F-4D97-AF65-F5344CB8AC3E}">
        <p14:creationId xmlns:p14="http://schemas.microsoft.com/office/powerpoint/2010/main" val="58981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t>3/31/2020</a:t>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t>‹#›</a:t>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t>3/31/2020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3/31/2020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t>3/31/2020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t>3/31/2020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t>3/31/2020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t>3/31/2020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3/31/2020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3/31/2020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t>3/31/2020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t>3/31/2020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p:cNvPicPr>
          <p:nvPr/>
        </p:nvPicPr>
        <p:blipFill>
          <a:blip r:embed="rId13"/>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lstStyle/>
          <a:p>
            <a:pPr lvl="0"/>
            <a:r>
              <a:rPr lang="en-US" altLang="zh-CN" dirty="0"/>
              <a:t>Click to edit Master title style</a:t>
            </a:r>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t>3/31/2020</a:t>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11.wmf"/><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2739390" y="2291715"/>
            <a:ext cx="9387205" cy="3733165"/>
            <a:chOff x="3898" y="1789"/>
            <a:chExt cx="14783" cy="6278"/>
          </a:xfrm>
        </p:grpSpPr>
        <p:pic>
          <p:nvPicPr>
            <p:cNvPr id="8" name="Picture 7"/>
            <p:cNvPicPr>
              <a:picLocks noChangeAspect="1"/>
            </p:cNvPicPr>
            <p:nvPr/>
          </p:nvPicPr>
          <p:blipFill>
            <a:blip r:embed="rId3"/>
            <a:stretch>
              <a:fillRect/>
            </a:stretch>
          </p:blipFill>
          <p:spPr>
            <a:xfrm>
              <a:off x="3898" y="1789"/>
              <a:ext cx="7804" cy="5248"/>
            </a:xfrm>
            <a:prstGeom prst="rect">
              <a:avLst/>
            </a:prstGeom>
          </p:spPr>
        </p:pic>
        <p:pic>
          <p:nvPicPr>
            <p:cNvPr id="9" name="Picture 8"/>
            <p:cNvPicPr>
              <a:picLocks noChangeAspect="1"/>
            </p:cNvPicPr>
            <p:nvPr/>
          </p:nvPicPr>
          <p:blipFill>
            <a:blip r:embed="rId4"/>
            <a:stretch>
              <a:fillRect/>
            </a:stretch>
          </p:blipFill>
          <p:spPr>
            <a:xfrm>
              <a:off x="11699" y="3415"/>
              <a:ext cx="6982" cy="4652"/>
            </a:xfrm>
            <a:prstGeom prst="rect">
              <a:avLst/>
            </a:prstGeom>
          </p:spPr>
        </p:pic>
      </p:grpSp>
      <p:sp>
        <p:nvSpPr>
          <p:cNvPr id="12" name="Title 2"/>
          <p:cNvSpPr>
            <a:spLocks noGrp="1"/>
          </p:cNvSpPr>
          <p:nvPr/>
        </p:nvSpPr>
        <p:spPr>
          <a:xfrm>
            <a:off x="5918928" y="158750"/>
            <a:ext cx="5790852"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a:t>
            </a:r>
            <a:r>
              <a:rPr lang="en-US" sz="1800" cap="none" smtClean="0"/>
              <a:t>THỜI TRANG</a:t>
            </a: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0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a:t>
            </a:r>
            <a:r>
              <a:rPr lang="vi-VN" altLang="en-US" sz="4000" b="1" dirty="0" err="1" smtClean="0">
                <a:ln w="9525" cmpd="sng">
                  <a:solidFill>
                    <a:schemeClr val="accent1"/>
                  </a:solidFill>
                  <a:prstDash val="solid"/>
                </a:ln>
                <a:solidFill>
                  <a:srgbClr val="FF0000"/>
                </a:solidFill>
                <a:effectLst>
                  <a:glow rad="38100">
                    <a:schemeClr val="accent1">
                      <a:alpha val="40000"/>
                    </a:schemeClr>
                  </a:glow>
                </a:effectLst>
                <a:latin typeface="Arial" panose="020B0604020202020204"/>
                <a:cs typeface="Arial" panose="020B0604020202020204"/>
                <a:sym typeface="+mn-ea"/>
              </a:rPr>
              <a:t>NGÀNH MAY</a:t>
            </a:r>
            <a:endParaRPr lang="en-US" b="1" dirty="0" smtClean="0">
              <a:solidFill>
                <a:srgbClr val="FF0000"/>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5391" y="-5305"/>
            <a:ext cx="1403537" cy="958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nvSpPr>
        <p:spPr>
          <a:xfrm>
            <a:off x="1515745" y="50292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 </a:t>
            </a:r>
            <a:r>
              <a:rPr lang="vi-VN" altLang="en-US" sz="3800">
                <a:ln w="28575" cap="flat" cmpd="sng">
                  <a:solidFill>
                    <a:schemeClr val="accent1">
                      <a:shade val="50000"/>
                    </a:schemeClr>
                  </a:solidFill>
                  <a:prstDash val="solid"/>
                </a:ln>
                <a:pattFill prst="lgConfetti">
                  <a:fgClr>
                    <a:srgbClr val="C00000"/>
                  </a:fgClr>
                  <a:bgClr>
                    <a:schemeClr val="accent2">
                      <a:lumMod val="75000"/>
                    </a:schemeClr>
                  </a:bgClr>
                </a:pattFill>
              </a:rPr>
              <a:t>QUẢN LÝ ĐƠN HÀNG NGÀNH MAY</a:t>
            </a:r>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715" y="151130"/>
            <a:ext cx="1641475" cy="1122045"/>
          </a:xfrm>
          <a:prstGeom prst="rect">
            <a:avLst/>
          </a:prstGeom>
        </p:spPr>
      </p:pic>
      <p:sp>
        <p:nvSpPr>
          <p:cNvPr id="7" name="Title 3"/>
          <p:cNvSpPr>
            <a:spLocks noGrp="1"/>
          </p:cNvSpPr>
          <p:nvPr/>
        </p:nvSpPr>
        <p:spPr>
          <a:xfrm>
            <a:off x="1625600" y="29210"/>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BÀI GIẢNG MÔN HỌC</a:t>
            </a:r>
          </a:p>
        </p:txBody>
      </p:sp>
      <p:sp>
        <p:nvSpPr>
          <p:cNvPr id="8" name="Title 3"/>
          <p:cNvSpPr>
            <a:spLocks noGrp="1"/>
          </p:cNvSpPr>
          <p:nvPr/>
        </p:nvSpPr>
        <p:spPr>
          <a:xfrm>
            <a:off x="1774190" y="1490345"/>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GIỚI THIỆU CẤU TRÚC MÔN HỌC</a:t>
            </a:r>
          </a:p>
        </p:txBody>
      </p:sp>
      <p:pic>
        <p:nvPicPr>
          <p:cNvPr id="12" name="Content Placeholder 11"/>
          <p:cNvPicPr>
            <a:picLocks noGrp="1" noChangeAspect="1"/>
          </p:cNvPicPr>
          <p:nvPr>
            <p:ph sz="half" idx="2"/>
          </p:nvPr>
        </p:nvPicPr>
        <p:blipFill>
          <a:blip r:embed="rId3"/>
          <a:stretch>
            <a:fillRect/>
          </a:stretch>
        </p:blipFill>
        <p:spPr>
          <a:xfrm>
            <a:off x="2543175" y="2292985"/>
            <a:ext cx="6889750" cy="4570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ox(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P spid="7" grpId="1"/>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nvSpPr>
        <p:spPr>
          <a:xfrm>
            <a:off x="1515745" y="263525"/>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000">
                <a:ln w="28575" cap="flat" cmpd="sng">
                  <a:solidFill>
                    <a:schemeClr val="accent1">
                      <a:shade val="50000"/>
                    </a:schemeClr>
                  </a:solidFill>
                  <a:prstDash val="solid"/>
                </a:ln>
                <a:pattFill prst="lgConfetti">
                  <a:fgClr>
                    <a:srgbClr val="C00000"/>
                  </a:fgClr>
                  <a:bgClr>
                    <a:schemeClr val="accent2">
                      <a:lumMod val="75000"/>
                    </a:schemeClr>
                  </a:bgClr>
                </a:pattFill>
              </a:rPr>
              <a:t> QUẢN LÝ ĐƠN HÀNG NGÀNH MAY</a:t>
            </a:r>
          </a:p>
          <a:p>
            <a:pPr algn="ctr"/>
            <a:r>
              <a:rPr lang="en-US" altLang="vi-VN" sz="4000">
                <a:ln w="28575" cap="flat" cmpd="sng">
                  <a:solidFill>
                    <a:schemeClr val="accent1">
                      <a:shade val="50000"/>
                    </a:schemeClr>
                  </a:solidFill>
                  <a:prstDash val="solid"/>
                </a:ln>
                <a:pattFill prst="lgConfetti">
                  <a:fgClr>
                    <a:srgbClr val="C00000"/>
                  </a:fgClr>
                  <a:bgClr>
                    <a:schemeClr val="accent2">
                      <a:lumMod val="75000"/>
                    </a:schemeClr>
                  </a:bgClr>
                </a:pattFill>
              </a:rPr>
              <a:t>(30 tiết)</a:t>
            </a:r>
          </a:p>
        </p:txBody>
      </p:sp>
      <p:pic>
        <p:nvPicPr>
          <p:cNvPr id="6" name="Content Placeholder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8100" y="151130"/>
            <a:ext cx="1641475" cy="1122045"/>
          </a:xfrm>
          <a:prstGeom prst="rect">
            <a:avLst/>
          </a:prstGeom>
        </p:spPr>
      </p:pic>
      <p:sp>
        <p:nvSpPr>
          <p:cNvPr id="7" name="Content Placeholder 2"/>
          <p:cNvSpPr>
            <a:spLocks noGrp="1"/>
          </p:cNvSpPr>
          <p:nvPr/>
        </p:nvSpPr>
        <p:spPr>
          <a:xfrm>
            <a:off x="203835" y="2032000"/>
            <a:ext cx="10375900" cy="5019675"/>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1</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TỔNG QUAN VỀ CÔNG TÁC QUẢN LÝ ĐƠN HÀNG NGÀNH MAY( 6 tiết)</a:t>
            </a: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2 </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TRIỂN KHAI CÔNG VIỆC CỦA NHÂN VIÊN QUẢN LÝ ĐƠN HÀNG NGÀNH MAY( 15 tiết)</a:t>
            </a: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3</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TRÌNH BÀY THƯ ĐIỆN TRONG CÔNG TÁC QUẢN LÝ ĐƠN HÀNG NGÀNH MAY( 9 tiết)</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lgn="l">
              <a:buNone/>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 calcmode="lin" valueType="num">
                                      <p:cBhvr additive="base">
                                        <p:cTn id="18"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1865" y="842645"/>
            <a:ext cx="10972800" cy="582613"/>
          </a:xfrm>
        </p:spPr>
        <p:txBody>
          <a:bodyPr/>
          <a:lstStyle/>
          <a:p>
            <a:pPr algn="ctr"/>
            <a:r>
              <a:rPr lang="en-US" sz="4000" b="1">
                <a:solidFill>
                  <a:srgbClr val="FF0000"/>
                </a:solidFill>
              </a:rPr>
              <a:t>Tại sao nhiều bạn trẻ yêu thích MERCHANDISER ???</a:t>
            </a:r>
          </a:p>
        </p:txBody>
      </p:sp>
      <p:pic>
        <p:nvPicPr>
          <p:cNvPr id="6" name="Content Placeholder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30175" y="190500"/>
            <a:ext cx="1641475" cy="1122045"/>
          </a:xfrm>
          <a:prstGeom prst="rect">
            <a:avLst/>
          </a:prstGeom>
        </p:spPr>
      </p:pic>
      <p:pic>
        <p:nvPicPr>
          <p:cNvPr id="5" name="Content Placeholder 4"/>
          <p:cNvPicPr>
            <a:picLocks noGrp="1" noChangeAspect="1"/>
          </p:cNvPicPr>
          <p:nvPr>
            <p:ph sz="half" idx="2"/>
          </p:nvPr>
        </p:nvPicPr>
        <p:blipFill>
          <a:blip r:embed="rId3"/>
          <a:stretch>
            <a:fillRect/>
          </a:stretch>
        </p:blipFill>
        <p:spPr>
          <a:xfrm>
            <a:off x="2033905" y="2308860"/>
            <a:ext cx="8496935" cy="44742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890" y="586105"/>
            <a:ext cx="10972800" cy="582613"/>
          </a:xfrm>
        </p:spPr>
        <p:txBody>
          <a:bodyPr/>
          <a:lstStyle/>
          <a:p>
            <a:pPr algn="ctr"/>
            <a:r>
              <a:rPr lang="en-US" sz="4000" b="1">
                <a:solidFill>
                  <a:srgbClr val="FF0000"/>
                </a:solidFill>
              </a:rPr>
              <a:t>Tại sao nhiều bạn trẻ yêu thích MERCHANDISER ???</a:t>
            </a:r>
          </a:p>
        </p:txBody>
      </p:sp>
      <p:pic>
        <p:nvPicPr>
          <p:cNvPr id="6" name="Content Placeholder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3655" y="190500"/>
            <a:ext cx="1641475" cy="1122045"/>
          </a:xfrm>
          <a:prstGeom prst="rect">
            <a:avLst/>
          </a:prstGeom>
        </p:spPr>
      </p:pic>
      <p:pic>
        <p:nvPicPr>
          <p:cNvPr id="4" name="Picture 3" descr="90765066_2783432295068137_2977270414759165952_n"/>
          <p:cNvPicPr>
            <a:picLocks noChangeAspect="1"/>
          </p:cNvPicPr>
          <p:nvPr/>
        </p:nvPicPr>
        <p:blipFill>
          <a:blip r:embed="rId3"/>
          <a:stretch>
            <a:fillRect/>
          </a:stretch>
        </p:blipFill>
        <p:spPr>
          <a:xfrm>
            <a:off x="2562860" y="1996440"/>
            <a:ext cx="7397115" cy="48653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075" y="491490"/>
            <a:ext cx="10972800" cy="582613"/>
          </a:xfrm>
        </p:spPr>
        <p:txBody>
          <a:bodyPr/>
          <a:lstStyle/>
          <a:p>
            <a:pPr algn="ctr"/>
            <a:r>
              <a:rPr lang="en-US" sz="4000" b="1">
                <a:solidFill>
                  <a:srgbClr val="FF0000"/>
                </a:solidFill>
              </a:rPr>
              <a:t>Tại sao nhiều bạn trẻ yêu thích MERCHANDISER ???</a:t>
            </a:r>
          </a:p>
        </p:txBody>
      </p:sp>
      <p:pic>
        <p:nvPicPr>
          <p:cNvPr id="6" name="Content Placeholder 5"/>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4450" y="87630"/>
            <a:ext cx="1641475" cy="1122045"/>
          </a:xfrm>
          <a:prstGeom prst="rect">
            <a:avLst/>
          </a:prstGeom>
        </p:spPr>
      </p:pic>
      <p:graphicFrame>
        <p:nvGraphicFramePr>
          <p:cNvPr id="4" name="Content Placeholder 3"/>
          <p:cNvGraphicFramePr>
            <a:graphicFrameLocks noGrp="1"/>
          </p:cNvGraphicFramePr>
          <p:nvPr>
            <p:ph sz="half" idx="2"/>
          </p:nvPr>
        </p:nvGraphicFramePr>
        <p:xfrm>
          <a:off x="1685925" y="1703705"/>
          <a:ext cx="8347075" cy="5146675"/>
        </p:xfrm>
        <a:graphic>
          <a:graphicData uri="http://schemas.openxmlformats.org/presentationml/2006/ole">
            <mc:AlternateContent xmlns:mc="http://schemas.openxmlformats.org/markup-compatibility/2006">
              <mc:Choice xmlns:v="urn:schemas-microsoft-com:vml" Requires="v">
                <p:oleObj spid="_x0000_s1034" r:id="rId4" imgW="6070600" imgH="4610100" progId="Paint.Picture">
                  <p:embed/>
                </p:oleObj>
              </mc:Choice>
              <mc:Fallback>
                <p:oleObj r:id="rId4" imgW="6070600" imgH="4610100" progId="Paint.Picture">
                  <p:embed/>
                  <p:pic>
                    <p:nvPicPr>
                      <p:cNvPr id="0" name="Picture 6"/>
                      <p:cNvPicPr/>
                      <p:nvPr/>
                    </p:nvPicPr>
                    <p:blipFill>
                      <a:blip r:embed="rId5"/>
                      <a:stretch>
                        <a:fillRect/>
                      </a:stretch>
                    </p:blipFill>
                    <p:spPr>
                      <a:xfrm>
                        <a:off x="1685925" y="1703705"/>
                        <a:ext cx="8347075" cy="514667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764665" y="1513840"/>
            <a:ext cx="8662670" cy="5197475"/>
          </a:xfrm>
          <a:prstGeom prst="rect">
            <a:avLst/>
          </a:prstGeom>
        </p:spPr>
      </p:pic>
      <p:sp>
        <p:nvSpPr>
          <p:cNvPr id="4"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0376033"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p>
          <a:p>
            <a:pPr marL="0" indent="0" algn="just">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127" y="-10160"/>
            <a:ext cx="10574807" cy="582613"/>
          </a:xfrm>
          <a:effectLst>
            <a:outerShdw blurRad="50800" dist="50800" dir="120000" algn="ctr" rotWithShape="0">
              <a:srgbClr val="000000">
                <a:alpha val="43000"/>
              </a:srgbClr>
            </a:outerShdw>
          </a:effectLst>
        </p:spPr>
        <p:txBody>
          <a:bodyPr>
            <a:noAutofit/>
          </a:bodyPr>
          <a:lstStyle/>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p>
        </p:txBody>
      </p:sp>
      <p:sp>
        <p:nvSpPr>
          <p:cNvPr id="7" name="Horizontal Scroll 6"/>
          <p:cNvSpPr/>
          <p:nvPr/>
        </p:nvSpPr>
        <p:spPr>
          <a:xfrm>
            <a:off x="1253391"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p>
        </p:txBody>
      </p:sp>
      <p:sp>
        <p:nvSpPr>
          <p:cNvPr id="8" name="Horizontal Scroll 7"/>
          <p:cNvSpPr/>
          <p:nvPr/>
        </p:nvSpPr>
        <p:spPr>
          <a:xfrm>
            <a:off x="1700431" y="2270760"/>
            <a:ext cx="8989060" cy="1626870"/>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p>
          <a:p>
            <a:pPr marL="342900" indent="-342900">
              <a:lnSpc>
                <a:spcPct val="150000"/>
              </a:lnSpc>
              <a:buFontTx/>
              <a:buChar char="-"/>
            </a:pPr>
            <a:r>
              <a:rPr lang="en-US" sz="2000" b="1" dirty="0" err="1" smtClean="0">
                <a:latin typeface="Arial" panose="020B0604020202020204"/>
                <a:cs typeface="Arial" panose="020B0604020202020204"/>
              </a:rPr>
              <a:t>Giải</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thích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được</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vai trò, </a:t>
            </a:r>
            <a:r>
              <a:rPr lang="en-US" sz="2000" b="1" dirty="0" err="1">
                <a:latin typeface="Arial" panose="020B0604020202020204"/>
                <a:cs typeface="Arial" panose="020B0604020202020204"/>
              </a:rPr>
              <a:t>nhiệm</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vụ</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của</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nhân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smtClean="0">
                <a:latin typeface="Arial" panose="020B0604020202020204"/>
                <a:cs typeface="Arial" panose="020B0604020202020204"/>
              </a:rPr>
              <a:t>.</a:t>
            </a:r>
          </a:p>
          <a:p>
            <a:pPr marL="342900" indent="-342900">
              <a:lnSpc>
                <a:spcPct val="150000"/>
              </a:lnSpc>
              <a:buFontTx/>
              <a:buChar char="-"/>
            </a:pPr>
            <a:r>
              <a:rPr lang="en-US" sz="2000" b="1" dirty="0" err="1" smtClean="0">
                <a:solidFill>
                  <a:srgbClr val="FF0000"/>
                </a:solidFill>
                <a:latin typeface="Arial" panose="020B0604020202020204"/>
                <a:cs typeface="Arial" panose="020B0604020202020204"/>
              </a:rPr>
              <a:t>Quy</a:t>
            </a:r>
            <a:r>
              <a:rPr lang="en-US" sz="2000" b="1" dirty="0" smtClean="0">
                <a:solidFill>
                  <a:srgbClr val="FF0000"/>
                </a:solidFill>
                <a:latin typeface="Arial" panose="020B0604020202020204"/>
                <a:cs typeface="Arial" panose="020B0604020202020204"/>
              </a:rPr>
              <a:t> </a:t>
            </a:r>
            <a:r>
              <a:rPr lang="en-US" sz="2000" b="1" dirty="0" err="1" smtClean="0">
                <a:solidFill>
                  <a:srgbClr val="FF0000"/>
                </a:solidFill>
                <a:latin typeface="Arial" panose="020B0604020202020204"/>
                <a:cs typeface="Arial" panose="020B0604020202020204"/>
              </a:rPr>
              <a:t>trình</a:t>
            </a:r>
            <a:r>
              <a:rPr lang="en-US" sz="2000" b="1" dirty="0" smtClean="0">
                <a:solidFill>
                  <a:srgbClr val="FF0000"/>
                </a:solidFill>
                <a:latin typeface="Arial" panose="020B0604020202020204"/>
                <a:cs typeface="Arial" panose="020B0604020202020204"/>
              </a:rPr>
              <a:t> </a:t>
            </a:r>
            <a:r>
              <a:rPr lang="en-US" sz="2000" b="1" dirty="0" err="1" smtClean="0">
                <a:solidFill>
                  <a:srgbClr val="FF0000"/>
                </a:solidFill>
                <a:latin typeface="Arial" panose="020B0604020202020204"/>
                <a:cs typeface="Arial" panose="020B0604020202020204"/>
              </a:rPr>
              <a:t>triển</a:t>
            </a:r>
            <a:r>
              <a:rPr lang="en-US" sz="2000" b="1" dirty="0" smtClean="0">
                <a:solidFill>
                  <a:srgbClr val="FF0000"/>
                </a:solidFill>
                <a:latin typeface="Arial" panose="020B0604020202020204"/>
                <a:cs typeface="Arial" panose="020B0604020202020204"/>
              </a:rPr>
              <a:t> </a:t>
            </a:r>
            <a:r>
              <a:rPr lang="en-US" sz="2000" b="1" dirty="0" err="1" smtClean="0">
                <a:solidFill>
                  <a:srgbClr val="FF0000"/>
                </a:solidFill>
                <a:latin typeface="Arial" panose="020B0604020202020204"/>
                <a:cs typeface="Arial" panose="020B0604020202020204"/>
              </a:rPr>
              <a:t>khai</a:t>
            </a:r>
            <a:r>
              <a:rPr lang="en-US" sz="2000" b="1" dirty="0" smtClean="0">
                <a:solidFill>
                  <a:srgbClr val="FF0000"/>
                </a:solidFill>
                <a:latin typeface="Arial" panose="020B0604020202020204"/>
                <a:cs typeface="Arial" panose="020B0604020202020204"/>
              </a:rPr>
              <a:t> </a:t>
            </a:r>
            <a:r>
              <a:rPr lang="en-US" sz="2000" b="1" dirty="0" err="1" smtClean="0">
                <a:solidFill>
                  <a:srgbClr val="FF0000"/>
                </a:solidFill>
                <a:latin typeface="Arial" panose="020B0604020202020204"/>
                <a:cs typeface="Arial" panose="020B0604020202020204"/>
              </a:rPr>
              <a:t>đơn</a:t>
            </a:r>
            <a:r>
              <a:rPr lang="en-US" sz="2000" b="1" dirty="0" smtClean="0">
                <a:solidFill>
                  <a:srgbClr val="FF0000"/>
                </a:solidFill>
                <a:latin typeface="Arial" panose="020B0604020202020204"/>
                <a:cs typeface="Arial" panose="020B0604020202020204"/>
              </a:rPr>
              <a:t> </a:t>
            </a:r>
            <a:r>
              <a:rPr lang="en-US" sz="2000" b="1" dirty="0" err="1" smtClean="0">
                <a:solidFill>
                  <a:srgbClr val="FF0000"/>
                </a:solidFill>
                <a:latin typeface="Arial" panose="020B0604020202020204"/>
                <a:cs typeface="Arial" panose="020B0604020202020204"/>
              </a:rPr>
              <a:t>hàng</a:t>
            </a:r>
            <a:r>
              <a:rPr lang="en-US" sz="2000" b="1" dirty="0" smtClean="0">
                <a:solidFill>
                  <a:srgbClr val="FF0000"/>
                </a:solidFill>
                <a:latin typeface="Arial" panose="020B0604020202020204"/>
                <a:cs typeface="Arial" panose="020B0604020202020204"/>
              </a:rPr>
              <a:t>.</a:t>
            </a:r>
            <a:endParaRPr lang="en-US" sz="2000" b="1" dirty="0">
              <a:solidFill>
                <a:srgbClr val="FF0000"/>
              </a:solidFill>
              <a:latin typeface="Arial" panose="020B0604020202020204"/>
              <a:cs typeface="Arial" panose="020B0604020202020204"/>
            </a:endParaRPr>
          </a:p>
        </p:txBody>
      </p:sp>
      <p:sp>
        <p:nvSpPr>
          <p:cNvPr id="9" name="Horizontal Scroll 8"/>
          <p:cNvSpPr/>
          <p:nvPr/>
        </p:nvSpPr>
        <p:spPr>
          <a:xfrm>
            <a:off x="2092226"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p>
          <a:p>
            <a:pPr>
              <a:lnSpc>
                <a:spcPct val="150000"/>
              </a:lnSpc>
            </a:pPr>
            <a:r>
              <a:rPr lang="en-US" sz="2000" b="1">
                <a:latin typeface="Arial" panose="020B0604020202020204"/>
                <a:cs typeface="Arial" panose="020B0604020202020204"/>
              </a:rPr>
              <a:t>-  Xây dựng được ý thức tự giác học tập, tính tích cực.</a:t>
            </a:r>
          </a:p>
          <a:p>
            <a:pPr>
              <a:lnSpc>
                <a:spcPct val="150000"/>
              </a:lnSpc>
            </a:pPr>
            <a:r>
              <a:rPr lang="en-US" sz="2000" b="1">
                <a:latin typeface="Arial" panose="020B0604020202020204"/>
                <a:cs typeface="Arial" panose="020B0604020202020204"/>
              </a:rPr>
              <a:t>-  Xây dựng ý thức say mê nghề nghiệp.</a:t>
            </a: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831" y="13649"/>
            <a:ext cx="914399" cy="624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animBg="1"/>
      <p:bldP spid="8" grpId="1" animBg="1"/>
      <p:bldP spid="9" grpId="0" animBg="1"/>
      <p:bldP spid="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882775" y="1358900"/>
            <a:ext cx="7651750" cy="5297805"/>
          </a:xfrm>
          <a:prstGeom prst="rect">
            <a:avLst/>
          </a:prstGeom>
        </p:spPr>
      </p:pic>
      <p:sp>
        <p:nvSpPr>
          <p:cNvPr id="3" name="Title 1"/>
          <p:cNvSpPr>
            <a:spLocks noGrp="1"/>
          </p:cNvSpPr>
          <p:nvPr/>
        </p:nvSpPr>
        <p:spPr>
          <a:xfrm>
            <a:off x="1542197" y="-10160"/>
            <a:ext cx="9826388"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805180" indent="-805180" algn="just"/>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154" y="217170"/>
            <a:ext cx="1339043" cy="914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6" y="191770"/>
            <a:ext cx="8925636" cy="582930"/>
          </a:xfrm>
        </p:spPr>
        <p:txBody>
          <a:bodyPr/>
          <a:lstStyle/>
          <a:p>
            <a:r>
              <a:rPr lang="vi-VN" altLang="en-US" b="1">
                <a:solidFill>
                  <a:srgbClr val="CC3300"/>
                </a:solidFill>
              </a:rPr>
              <a:t>2.1.1 Khái niệm:</a:t>
            </a:r>
          </a:p>
        </p:txBody>
      </p:sp>
      <p:sp>
        <p:nvSpPr>
          <p:cNvPr id="3" name="Content Placeholder 2"/>
          <p:cNvSpPr>
            <a:spLocks noGrp="1"/>
          </p:cNvSpPr>
          <p:nvPr>
            <p:ph sz="half" idx="1"/>
          </p:nvPr>
        </p:nvSpPr>
        <p:spPr>
          <a:xfrm>
            <a:off x="975854" y="883285"/>
            <a:ext cx="9839960" cy="965200"/>
          </a:xfrm>
        </p:spPr>
        <p:txBody>
          <a:bodyPr/>
          <a:lstStyle/>
          <a:p>
            <a:r>
              <a:rPr lang="en-US" sz="2800"/>
              <a:t>Đơn hàng ngành may là những hợp đồng sản xuất sản phẩm may cụ thể: áo khoác, quần, váy, đầm</a:t>
            </a:r>
            <a:r>
              <a:rPr lang="en-US" sz="2800" smtClean="0"/>
              <a:t>,…</a:t>
            </a:r>
            <a:endParaRPr lang="en-US" sz="2800"/>
          </a:p>
        </p:txBody>
      </p:sp>
      <p:pic>
        <p:nvPicPr>
          <p:cNvPr id="5" name="Content Placeholder 4"/>
          <p:cNvPicPr>
            <a:picLocks noGrp="1" noChangeAspect="1"/>
          </p:cNvPicPr>
          <p:nvPr>
            <p:ph sz="half" idx="2"/>
          </p:nvPr>
        </p:nvPicPr>
        <p:blipFill>
          <a:blip r:embed="rId2"/>
          <a:stretch>
            <a:fillRect/>
          </a:stretch>
        </p:blipFill>
        <p:spPr>
          <a:xfrm>
            <a:off x="10795" y="1939290"/>
            <a:ext cx="6388100" cy="3909060"/>
          </a:xfrm>
          <a:prstGeom prst="rect">
            <a:avLst/>
          </a:prstGeom>
        </p:spPr>
      </p:pic>
      <p:pic>
        <p:nvPicPr>
          <p:cNvPr id="6" name="Picture 5"/>
          <p:cNvPicPr>
            <a:picLocks noChangeAspect="1"/>
          </p:cNvPicPr>
          <p:nvPr/>
        </p:nvPicPr>
        <p:blipFill>
          <a:blip r:embed="rId3"/>
          <a:stretch>
            <a:fillRect/>
          </a:stretch>
        </p:blipFill>
        <p:spPr>
          <a:xfrm>
            <a:off x="6106795" y="2743200"/>
            <a:ext cx="6130925" cy="4093210"/>
          </a:xfrm>
          <a:prstGeom prst="rect">
            <a:avLst/>
          </a:prstGeom>
        </p:spPr>
      </p:pic>
      <p:grpSp>
        <p:nvGrpSpPr>
          <p:cNvPr id="9" name="Group 8"/>
          <p:cNvGrpSpPr/>
          <p:nvPr/>
        </p:nvGrpSpPr>
        <p:grpSpPr>
          <a:xfrm>
            <a:off x="26035" y="1939290"/>
            <a:ext cx="12226290" cy="4897120"/>
            <a:chOff x="17" y="3038"/>
            <a:chExt cx="19254" cy="7712"/>
          </a:xfrm>
        </p:grpSpPr>
        <p:pic>
          <p:nvPicPr>
            <p:cNvPr id="7" name="Content Placeholder 4"/>
            <p:cNvPicPr>
              <a:picLocks noChangeAspect="1"/>
            </p:cNvPicPr>
            <p:nvPr/>
          </p:nvPicPr>
          <p:blipFill>
            <a:blip r:embed="rId2"/>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3"/>
            <a:stretch>
              <a:fillRect/>
            </a:stretch>
          </p:blipFill>
          <p:spPr>
            <a:xfrm>
              <a:off x="9617" y="4304"/>
              <a:ext cx="9655" cy="6446"/>
            </a:xfrm>
            <a:prstGeom prst="rect">
              <a:avLst/>
            </a:prstGeom>
          </p:spPr>
        </p:pic>
      </p:gr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linds(horizontal)">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nvSpPr>
        <p:spPr>
          <a:xfrm>
            <a:off x="26045" y="945989"/>
            <a:ext cx="11025505" cy="2218331"/>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smtClean="0"/>
              <a:t>QLĐH </a:t>
            </a:r>
            <a:r>
              <a:rPr lang="en-US" sz="2800"/>
              <a:t>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p>
        </p:txBody>
      </p:sp>
      <p:pic>
        <p:nvPicPr>
          <p:cNvPr id="7" name="Content Placeholder 6"/>
          <p:cNvPicPr>
            <a:picLocks noGrp="1" noChangeAspect="1"/>
          </p:cNvPicPr>
          <p:nvPr>
            <p:ph idx="1"/>
          </p:nvPr>
        </p:nvPicPr>
        <p:blipFill>
          <a:blip r:embed="rId2"/>
          <a:stretch>
            <a:fillRect/>
          </a:stretch>
        </p:blipFill>
        <p:spPr>
          <a:xfrm>
            <a:off x="1692323" y="3336880"/>
            <a:ext cx="8117300" cy="3273648"/>
          </a:xfrm>
          <a:prstGeom prst="rect">
            <a:avLst/>
          </a:prstGeom>
        </p:spPr>
      </p:pic>
      <p:sp>
        <p:nvSpPr>
          <p:cNvPr id="8" name="Title 1"/>
          <p:cNvSpPr>
            <a:spLocks noGrp="1"/>
          </p:cNvSpPr>
          <p:nvPr>
            <p:ph type="title"/>
          </p:nvPr>
        </p:nvSpPr>
        <p:spPr>
          <a:xfrm>
            <a:off x="1433016" y="190500"/>
            <a:ext cx="8925636" cy="582930"/>
          </a:xfrm>
        </p:spPr>
        <p:txBody>
          <a:bodyPr/>
          <a:lstStyle/>
          <a:p>
            <a:r>
              <a:rPr lang="vi-VN" altLang="en-US" b="1">
                <a:solidFill>
                  <a:srgbClr val="CC3300"/>
                </a:solidFill>
              </a:rPr>
              <a:t>2.1.1 Khái niệm:</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8"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33" y="95729"/>
            <a:ext cx="8460295" cy="877285"/>
          </a:xfrm>
        </p:spPr>
        <p:txBody>
          <a:bodyPr/>
          <a:lstStyle/>
          <a:p>
            <a:r>
              <a:rPr lang="vi-VN" altLang="en-US" b="1" dirty="0">
                <a:solidFill>
                  <a:srgbClr val="CC3300"/>
                </a:solidFill>
              </a:rPr>
              <a:t>2.1.2 Vai trò</a:t>
            </a:r>
            <a:r>
              <a:rPr lang="vi-VN" altLang="en-US" b="1" dirty="0" smtClean="0">
                <a:solidFill>
                  <a:srgbClr val="CC3300"/>
                </a:solidFill>
              </a:rPr>
              <a:t>:</a:t>
            </a:r>
            <a:r>
              <a:rPr lang="en-US" altLang="en-US" b="1" dirty="0" smtClean="0">
                <a:solidFill>
                  <a:srgbClr val="CC3300"/>
                </a:solidFill>
              </a:rPr>
              <a:t/>
            </a:r>
            <a:br>
              <a:rPr lang="en-US" altLang="en-US" b="1" dirty="0" smtClean="0">
                <a:solidFill>
                  <a:srgbClr val="CC3300"/>
                </a:solidFill>
              </a:rPr>
            </a:br>
            <a:r>
              <a:rPr lang="en-US" altLang="en-US" sz="2000" b="1" dirty="0" err="1" smtClean="0">
                <a:solidFill>
                  <a:srgbClr val="FF0000"/>
                </a:solidFill>
              </a:rPr>
              <a:t>Sơ</a:t>
            </a:r>
            <a:r>
              <a:rPr lang="en-US" altLang="en-US" sz="2000" b="1" dirty="0" smtClean="0">
                <a:solidFill>
                  <a:srgbClr val="FF0000"/>
                </a:solidFill>
              </a:rPr>
              <a:t> </a:t>
            </a:r>
            <a:r>
              <a:rPr lang="en-US" altLang="en-US" sz="2000" b="1" dirty="0" err="1" smtClean="0">
                <a:solidFill>
                  <a:srgbClr val="FF0000"/>
                </a:solidFill>
              </a:rPr>
              <a:t>đồ</a:t>
            </a:r>
            <a:r>
              <a:rPr lang="en-US" altLang="en-US" sz="2000" b="1" dirty="0" smtClean="0">
                <a:solidFill>
                  <a:srgbClr val="FF0000"/>
                </a:solidFill>
              </a:rPr>
              <a:t> </a:t>
            </a:r>
            <a:r>
              <a:rPr lang="en-US" altLang="en-US" sz="2000" b="1" dirty="0" err="1" smtClean="0">
                <a:solidFill>
                  <a:srgbClr val="FF0000"/>
                </a:solidFill>
              </a:rPr>
              <a:t>mối</a:t>
            </a:r>
            <a:r>
              <a:rPr lang="en-US" altLang="en-US" sz="2000" b="1" dirty="0" smtClean="0">
                <a:solidFill>
                  <a:srgbClr val="FF0000"/>
                </a:solidFill>
              </a:rPr>
              <a:t> </a:t>
            </a:r>
            <a:r>
              <a:rPr lang="en-US" altLang="en-US" sz="2000" b="1" dirty="0" err="1" smtClean="0">
                <a:solidFill>
                  <a:srgbClr val="FF0000"/>
                </a:solidFill>
              </a:rPr>
              <a:t>liên</a:t>
            </a:r>
            <a:r>
              <a:rPr lang="en-US" altLang="en-US" sz="2000" b="1" dirty="0" smtClean="0">
                <a:solidFill>
                  <a:srgbClr val="FF0000"/>
                </a:solidFill>
              </a:rPr>
              <a:t> </a:t>
            </a:r>
            <a:r>
              <a:rPr lang="en-US" altLang="en-US" sz="2000" b="1" dirty="0" err="1" smtClean="0">
                <a:solidFill>
                  <a:srgbClr val="FF0000"/>
                </a:solidFill>
              </a:rPr>
              <a:t>kết</a:t>
            </a:r>
            <a:endParaRPr lang="vi-VN" altLang="en-US" sz="2000" b="1" dirty="0">
              <a:solidFill>
                <a:srgbClr val="FF0000"/>
              </a:solidFill>
            </a:endParaRPr>
          </a:p>
        </p:txBody>
      </p:sp>
      <p:pic>
        <p:nvPicPr>
          <p:cNvPr id="4" name="Picture 1"/>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270125" y="1585058"/>
            <a:ext cx="7650480" cy="4953000"/>
          </a:xfrm>
          <a:prstGeom prst="rect">
            <a:avLst/>
          </a:prstGeom>
          <a:noFill/>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p:nvPr/>
        </p:nvSpPr>
        <p:spPr>
          <a:xfrm>
            <a:off x="-3810" y="4859655"/>
            <a:ext cx="4681220" cy="2003425"/>
          </a:xfrm>
          <a:prstGeom prst="rect">
            <a:avLst/>
          </a:prstGeom>
          <a:solidFill>
            <a:srgbClr val="FF99FF"/>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accent2">
              <a:lumMod val="20000"/>
              <a:lumOff val="8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n-US" sz="2000" dirty="0" err="1" smtClean="0">
                <a:solidFill>
                  <a:srgbClr val="0000FF"/>
                </a:solidFill>
                <a:latin typeface="Arial" panose="020B0604020202020204"/>
                <a:cs typeface="Arial" panose="020B0604020202020204"/>
              </a:rPr>
              <a:t>Là</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đầu</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mối</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thông</a:t>
            </a:r>
            <a:r>
              <a:rPr lang="en-US" sz="2000" dirty="0" smtClean="0">
                <a:solidFill>
                  <a:srgbClr val="0000FF"/>
                </a:solidFill>
                <a:latin typeface="Arial" panose="020B0604020202020204"/>
                <a:cs typeface="Arial" panose="020B0604020202020204"/>
              </a:rPr>
              <a:t> tin:</a:t>
            </a: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FFFFCC"/>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99FF99"/>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lstStyle/>
          <a:p>
            <a:endParaRPr lang="en-US" dirty="0"/>
          </a:p>
        </p:txBody>
      </p:sp>
      <p:sp>
        <p:nvSpPr>
          <p:cNvPr id="14" name="Title 13"/>
          <p:cNvSpPr>
            <a:spLocks noGrp="1"/>
          </p:cNvSpPr>
          <p:nvPr>
            <p:ph type="title"/>
          </p:nvPr>
        </p:nvSpPr>
        <p:spPr>
          <a:xfrm>
            <a:off x="1473958" y="209550"/>
            <a:ext cx="8911988" cy="582613"/>
          </a:xfrm>
        </p:spPr>
        <p:txBody>
          <a:bodyPr/>
          <a:lstStyle/>
          <a:p>
            <a:r>
              <a:rPr lang="vi-VN" altLang="en-US" b="1">
                <a:solidFill>
                  <a:srgbClr val="CC3300"/>
                </a:solidFill>
                <a:sym typeface="+mn-ea"/>
              </a:rPr>
              <a:t>2.1.2 Vai trò:</a:t>
            </a:r>
            <a:endParaRPr lang="en-US" b="1">
              <a:solidFill>
                <a:srgbClr val="CC3300"/>
              </a:solidFill>
            </a:endParaRP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bldLvl="0" animBg="1"/>
      <p:bldP spid="4" grpId="1" animBg="1"/>
      <p:bldP spid="5" grpId="0" animBg="1"/>
      <p:bldP spid="5" grpId="1" animBg="1"/>
      <p:bldP spid="6" grpId="0" animBg="1"/>
      <p:bldP spid="6" grpId="1" animBg="1"/>
      <p:bldP spid="8" grpId="0" animBg="1"/>
      <p:bldP spid="8" grpId="1" animBg="1"/>
      <p:bldP spid="9" grpId="0" bldLvl="0" animBg="1"/>
      <p:bldP spid="9" grpId="1" animBg="1"/>
      <p:bldP spid="10" grpId="0" animBg="1"/>
      <p:bldP spid="10" grpId="1" animBg="1"/>
      <p:bldP spid="11" grpId="0" bldLvl="0" animBg="1"/>
      <p:bldP spid="11" grpId="1" animBg="1"/>
      <p:bldP spid="12" grpId="0" bldLvl="0" animBg="1"/>
      <p:bldP spid="12" grpId="1" animBg="1"/>
      <p:bldP spid="14" grpId="0"/>
      <p:bldP spid="1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606" y="209550"/>
            <a:ext cx="8761863" cy="582613"/>
          </a:xfrm>
        </p:spPr>
        <p:txBody>
          <a:bodyPr/>
          <a:lstStyle/>
          <a:p>
            <a:r>
              <a:rPr lang="vi-VN" altLang="en-US" b="1">
                <a:solidFill>
                  <a:srgbClr val="CC3300"/>
                </a:solidFill>
                <a:sym typeface="+mn-ea"/>
              </a:rPr>
              <a:t>2.1.2 Vai trò:</a:t>
            </a:r>
            <a:endParaRPr lang="en-US" b="1">
              <a:solidFill>
                <a:srgbClr val="CC3300"/>
              </a:solidFill>
            </a:endParaRPr>
          </a:p>
        </p:txBody>
      </p:sp>
      <p:sp>
        <p:nvSpPr>
          <p:cNvPr id="3" name="Content Placeholder 2"/>
          <p:cNvSpPr>
            <a:spLocks noGrp="1"/>
          </p:cNvSpPr>
          <p:nvPr>
            <p:ph sz="half" idx="1"/>
          </p:nvPr>
        </p:nvSpPr>
        <p:spPr>
          <a:xfrm>
            <a:off x="614956" y="989648"/>
            <a:ext cx="9975708" cy="5318125"/>
          </a:xfrm>
        </p:spPr>
        <p:txBody>
          <a:bodyPr/>
          <a:lstStyle/>
          <a:p>
            <a:pPr algn="just"/>
            <a:r>
              <a:rPr lang="en-US" sz="2800" dirty="0" err="1"/>
              <a:t>Quản</a:t>
            </a:r>
            <a:r>
              <a:rPr lang="en-US" sz="2800" dirty="0"/>
              <a:t> </a:t>
            </a:r>
            <a:r>
              <a:rPr lang="en-US" sz="2800" dirty="0" err="1"/>
              <a:t>lý</a:t>
            </a:r>
            <a:r>
              <a:rPr lang="en-US" sz="2800" dirty="0"/>
              <a:t> </a:t>
            </a:r>
            <a:r>
              <a:rPr lang="en-US" sz="2800" dirty="0" err="1"/>
              <a:t>đơn</a:t>
            </a:r>
            <a:r>
              <a:rPr lang="en-US" sz="2800" dirty="0"/>
              <a:t> </a:t>
            </a:r>
            <a:r>
              <a:rPr lang="en-US" sz="2800" dirty="0" err="1"/>
              <a:t>hàng</a:t>
            </a:r>
            <a:r>
              <a:rPr lang="en-US" sz="2800" dirty="0"/>
              <a:t> </a:t>
            </a:r>
            <a:r>
              <a:rPr lang="en-US" sz="2800" dirty="0" err="1"/>
              <a:t>tốt</a:t>
            </a:r>
            <a:r>
              <a:rPr lang="en-US" sz="2800" dirty="0"/>
              <a:t> </a:t>
            </a:r>
            <a:r>
              <a:rPr lang="en-US" sz="2800" dirty="0" err="1"/>
              <a:t>sẽ</a:t>
            </a:r>
            <a:r>
              <a:rPr lang="en-US" sz="2800" dirty="0"/>
              <a:t> </a:t>
            </a:r>
            <a:r>
              <a:rPr lang="en-US" sz="2800" dirty="0" err="1"/>
              <a:t>tạo</a:t>
            </a:r>
            <a:r>
              <a:rPr lang="en-US" sz="2800" dirty="0"/>
              <a:t> </a:t>
            </a:r>
            <a:r>
              <a:rPr lang="en-US" sz="2800" dirty="0" err="1"/>
              <a:t>thuận</a:t>
            </a:r>
            <a:r>
              <a:rPr lang="en-US" sz="2800" dirty="0"/>
              <a:t> </a:t>
            </a:r>
            <a:r>
              <a:rPr lang="en-US" sz="2800" dirty="0" err="1"/>
              <a:t>lợi</a:t>
            </a:r>
            <a:r>
              <a:rPr lang="en-US" sz="2800" dirty="0"/>
              <a:t> </a:t>
            </a:r>
            <a:r>
              <a:rPr lang="en-US" sz="2800" dirty="0" err="1"/>
              <a:t>cho</a:t>
            </a:r>
            <a:r>
              <a:rPr lang="en-US" sz="2800" dirty="0"/>
              <a:t> </a:t>
            </a:r>
            <a:r>
              <a:rPr lang="en-US" sz="2800" dirty="0" err="1"/>
              <a:t>các</a:t>
            </a:r>
            <a:r>
              <a:rPr lang="en-US" sz="2800" dirty="0"/>
              <a:t> </a:t>
            </a:r>
            <a:r>
              <a:rPr lang="en-US" sz="2800" dirty="0" err="1"/>
              <a:t>bộ</a:t>
            </a:r>
            <a:r>
              <a:rPr lang="en-US" sz="2800" dirty="0"/>
              <a:t> </a:t>
            </a:r>
            <a:r>
              <a:rPr lang="en-US" sz="2800" dirty="0" err="1"/>
              <a:t>phận</a:t>
            </a:r>
            <a:r>
              <a:rPr lang="en-US" sz="2800" dirty="0"/>
              <a:t> </a:t>
            </a:r>
            <a:r>
              <a:rPr lang="en-US" sz="2800" dirty="0" err="1"/>
              <a:t>khác</a:t>
            </a:r>
            <a:r>
              <a:rPr lang="en-US" sz="2800" dirty="0"/>
              <a:t> </a:t>
            </a:r>
            <a:r>
              <a:rPr lang="en-US" sz="2800" dirty="0" err="1"/>
              <a:t>sắp</a:t>
            </a:r>
            <a:r>
              <a:rPr lang="en-US" sz="2800" dirty="0"/>
              <a:t> </a:t>
            </a:r>
            <a:r>
              <a:rPr lang="en-US" sz="2800" dirty="0" err="1"/>
              <a:t>xếp</a:t>
            </a:r>
            <a:r>
              <a:rPr lang="en-US" sz="2800" dirty="0"/>
              <a:t> </a:t>
            </a:r>
            <a:r>
              <a:rPr lang="en-US" sz="2800" dirty="0" err="1"/>
              <a:t>bố</a:t>
            </a:r>
            <a:r>
              <a:rPr lang="en-US" sz="2800" dirty="0"/>
              <a:t> </a:t>
            </a:r>
            <a:r>
              <a:rPr lang="en-US" sz="2800" dirty="0" err="1"/>
              <a:t>trí</a:t>
            </a:r>
            <a:r>
              <a:rPr lang="en-US" sz="2800" dirty="0"/>
              <a:t> </a:t>
            </a:r>
            <a:r>
              <a:rPr lang="en-US" sz="2800" dirty="0" err="1"/>
              <a:t>công</a:t>
            </a:r>
            <a:r>
              <a:rPr lang="en-US" sz="2800" dirty="0"/>
              <a:t> </a:t>
            </a:r>
            <a:r>
              <a:rPr lang="en-US" sz="2800" dirty="0" err="1"/>
              <a:t>việc</a:t>
            </a:r>
            <a:r>
              <a:rPr lang="en-US" sz="2800" dirty="0"/>
              <a:t> </a:t>
            </a:r>
            <a:r>
              <a:rPr lang="en-US" sz="2800" dirty="0" err="1"/>
              <a:t>triển</a:t>
            </a:r>
            <a:r>
              <a:rPr lang="en-US" sz="2800" dirty="0"/>
              <a:t> </a:t>
            </a:r>
            <a:r>
              <a:rPr lang="en-US" sz="2800" dirty="0" err="1"/>
              <a:t>khai</a:t>
            </a:r>
            <a:r>
              <a:rPr lang="en-US" sz="2800" dirty="0"/>
              <a:t> </a:t>
            </a:r>
            <a:r>
              <a:rPr lang="en-US" sz="2800" dirty="0" err="1"/>
              <a:t>và</a:t>
            </a:r>
            <a:r>
              <a:rPr lang="en-US" sz="2800" dirty="0"/>
              <a:t> </a:t>
            </a:r>
            <a:r>
              <a:rPr lang="en-US" sz="2800" dirty="0" err="1"/>
              <a:t>hoàn</a:t>
            </a:r>
            <a:r>
              <a:rPr lang="en-US" sz="2800" dirty="0"/>
              <a:t> </a:t>
            </a:r>
            <a:r>
              <a:rPr lang="en-US" sz="2800" dirty="0" err="1"/>
              <a:t>thành</a:t>
            </a:r>
            <a:r>
              <a:rPr lang="en-US" sz="2800" dirty="0"/>
              <a:t> </a:t>
            </a:r>
            <a:r>
              <a:rPr lang="en-US" sz="2800" dirty="0" err="1"/>
              <a:t>đơn</a:t>
            </a:r>
            <a:r>
              <a:rPr lang="en-US" sz="2800" dirty="0"/>
              <a:t> </a:t>
            </a:r>
            <a:r>
              <a:rPr lang="en-US" sz="2800" dirty="0" err="1"/>
              <a:t>hàng</a:t>
            </a:r>
            <a:r>
              <a:rPr lang="en-US" sz="2800" dirty="0"/>
              <a:t> ở </a:t>
            </a:r>
            <a:r>
              <a:rPr lang="en-US" sz="2800" dirty="0" err="1"/>
              <a:t>mức</a:t>
            </a:r>
            <a:r>
              <a:rPr lang="en-US" sz="2800" dirty="0"/>
              <a:t> </a:t>
            </a:r>
            <a:r>
              <a:rPr lang="en-US" sz="2800" dirty="0" err="1"/>
              <a:t>độ</a:t>
            </a:r>
            <a:r>
              <a:rPr lang="en-US" sz="2800" dirty="0"/>
              <a:t> </a:t>
            </a:r>
            <a:r>
              <a:rPr lang="en-US" sz="2800" dirty="0" err="1"/>
              <a:t>tốt</a:t>
            </a:r>
            <a:r>
              <a:rPr lang="en-US" sz="2800" dirty="0"/>
              <a:t> </a:t>
            </a:r>
            <a:r>
              <a:rPr lang="en-US" sz="2800" dirty="0" err="1" smtClean="0"/>
              <a:t>nhất</a:t>
            </a:r>
            <a:endParaRPr lang="en-US" sz="2800" dirty="0" smtClean="0"/>
          </a:p>
          <a:p>
            <a:pPr marL="0" indent="0" algn="just">
              <a:buNone/>
            </a:pPr>
            <a:endParaRPr lang="en-US" sz="1000" dirty="0"/>
          </a:p>
          <a:p>
            <a:pPr algn="just"/>
            <a:r>
              <a:rPr lang="en-US" sz="2800" dirty="0" err="1">
                <a:sym typeface="+mn-ea"/>
              </a:rPr>
              <a:t>Chuẩn</a:t>
            </a:r>
            <a:r>
              <a:rPr lang="en-US" sz="2800" dirty="0">
                <a:sym typeface="+mn-ea"/>
              </a:rPr>
              <a:t> </a:t>
            </a:r>
            <a:r>
              <a:rPr lang="en-US" sz="2800" dirty="0" err="1">
                <a:sym typeface="+mn-ea"/>
              </a:rPr>
              <a:t>bị</a:t>
            </a:r>
            <a:r>
              <a:rPr lang="en-US" sz="2800" dirty="0">
                <a:sym typeface="+mn-ea"/>
              </a:rPr>
              <a:t> </a:t>
            </a:r>
            <a:r>
              <a:rPr lang="en-US" sz="2800" dirty="0" err="1">
                <a:sym typeface="+mn-ea"/>
              </a:rPr>
              <a:t>đầu</a:t>
            </a:r>
            <a:r>
              <a:rPr lang="en-US" sz="2800" dirty="0">
                <a:sym typeface="+mn-ea"/>
              </a:rPr>
              <a:t> </a:t>
            </a:r>
            <a:r>
              <a:rPr lang="en-US" sz="2800" dirty="0" err="1">
                <a:sym typeface="+mn-ea"/>
              </a:rPr>
              <a:t>vào</a:t>
            </a:r>
            <a:r>
              <a:rPr lang="en-US" sz="2800" dirty="0">
                <a:sym typeface="+mn-ea"/>
              </a:rPr>
              <a:t> </a:t>
            </a:r>
            <a:r>
              <a:rPr lang="en-US" sz="2800" dirty="0" err="1">
                <a:sym typeface="+mn-ea"/>
              </a:rPr>
              <a:t>và</a:t>
            </a:r>
            <a:r>
              <a:rPr lang="en-US" sz="2800" dirty="0">
                <a:sym typeface="+mn-ea"/>
              </a:rPr>
              <a:t> </a:t>
            </a:r>
            <a:r>
              <a:rPr lang="en-US" sz="2800" dirty="0" err="1">
                <a:sym typeface="+mn-ea"/>
              </a:rPr>
              <a:t>đầu</a:t>
            </a:r>
            <a:r>
              <a:rPr lang="en-US" sz="2800" dirty="0">
                <a:sym typeface="+mn-ea"/>
              </a:rPr>
              <a:t> </a:t>
            </a:r>
            <a:r>
              <a:rPr lang="en-US" sz="2800" dirty="0" err="1">
                <a:sym typeface="+mn-ea"/>
              </a:rPr>
              <a:t>ra</a:t>
            </a:r>
            <a:r>
              <a:rPr lang="en-US" sz="2800" dirty="0">
                <a:sym typeface="+mn-ea"/>
              </a:rPr>
              <a:t> </a:t>
            </a:r>
            <a:r>
              <a:rPr lang="en-US" sz="2800" dirty="0" err="1">
                <a:sym typeface="+mn-ea"/>
              </a:rPr>
              <a:t>cho</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Tài</a:t>
            </a:r>
            <a:r>
              <a:rPr lang="en-US" sz="2800" dirty="0">
                <a:sym typeface="+mn-ea"/>
              </a:rPr>
              <a:t> </a:t>
            </a:r>
            <a:r>
              <a:rPr lang="en-US" sz="2800" dirty="0" err="1">
                <a:sym typeface="+mn-ea"/>
              </a:rPr>
              <a:t>liệu</a:t>
            </a:r>
            <a:r>
              <a:rPr lang="en-US" sz="2800" dirty="0">
                <a:sym typeface="+mn-ea"/>
              </a:rPr>
              <a:t> </a:t>
            </a:r>
            <a:r>
              <a:rPr lang="en-US" sz="2800" dirty="0" err="1">
                <a:sym typeface="+mn-ea"/>
              </a:rPr>
              <a:t>kỹ</a:t>
            </a:r>
            <a:r>
              <a:rPr lang="en-US" sz="2800" dirty="0">
                <a:sym typeface="+mn-ea"/>
              </a:rPr>
              <a:t> </a:t>
            </a:r>
            <a:r>
              <a:rPr lang="en-US" sz="2800" dirty="0" err="1">
                <a:sym typeface="+mn-ea"/>
              </a:rPr>
              <a:t>thuật</a:t>
            </a:r>
            <a:r>
              <a:rPr lang="en-US" sz="2800" dirty="0">
                <a:sym typeface="+mn-ea"/>
              </a:rPr>
              <a:t>, NPL, </a:t>
            </a:r>
            <a:r>
              <a:rPr lang="en-US" sz="2800" dirty="0" err="1">
                <a:sym typeface="+mn-ea"/>
              </a:rPr>
              <a:t>thông</a:t>
            </a:r>
            <a:r>
              <a:rPr lang="en-US" sz="2800" dirty="0">
                <a:sym typeface="+mn-ea"/>
              </a:rPr>
              <a:t> tin </a:t>
            </a:r>
            <a:r>
              <a:rPr lang="en-US" sz="2800" dirty="0" err="1">
                <a:sym typeface="+mn-ea"/>
              </a:rPr>
              <a:t>sản</a:t>
            </a:r>
            <a:r>
              <a:rPr lang="en-US" sz="2800" dirty="0">
                <a:sym typeface="+mn-ea"/>
              </a:rPr>
              <a:t> </a:t>
            </a:r>
            <a:r>
              <a:rPr lang="en-US" sz="2800" dirty="0" err="1">
                <a:sym typeface="+mn-ea"/>
              </a:rPr>
              <a:t>xuất</a:t>
            </a:r>
            <a:r>
              <a:rPr lang="en-US" sz="2800" dirty="0">
                <a:sym typeface="+mn-ea"/>
              </a:rPr>
              <a:t> , </a:t>
            </a:r>
            <a:r>
              <a:rPr lang="en-US" sz="2800" dirty="0" err="1">
                <a:sym typeface="+mn-ea"/>
              </a:rPr>
              <a:t>các</a:t>
            </a:r>
            <a:r>
              <a:rPr lang="en-US" sz="2800" dirty="0">
                <a:sym typeface="+mn-ea"/>
              </a:rPr>
              <a:t> </a:t>
            </a:r>
            <a:r>
              <a:rPr lang="en-US" sz="2800" dirty="0" err="1">
                <a:sym typeface="+mn-ea"/>
              </a:rPr>
              <a:t>thủ</a:t>
            </a:r>
            <a:r>
              <a:rPr lang="en-US" sz="2800" dirty="0">
                <a:sym typeface="+mn-ea"/>
              </a:rPr>
              <a:t> </a:t>
            </a:r>
            <a:r>
              <a:rPr lang="en-US" sz="2800" dirty="0" err="1">
                <a:sym typeface="+mn-ea"/>
              </a:rPr>
              <a:t>tục</a:t>
            </a:r>
            <a:r>
              <a:rPr lang="en-US" sz="2800" dirty="0">
                <a:sym typeface="+mn-ea"/>
              </a:rPr>
              <a:t> </a:t>
            </a:r>
            <a:r>
              <a:rPr lang="en-US" sz="2800" dirty="0" err="1">
                <a:sym typeface="+mn-ea"/>
              </a:rPr>
              <a:t>nhập</a:t>
            </a:r>
            <a:r>
              <a:rPr lang="en-US" sz="2800" dirty="0">
                <a:sym typeface="+mn-ea"/>
              </a:rPr>
              <a:t> </a:t>
            </a:r>
            <a:r>
              <a:rPr lang="en-US" sz="2800" dirty="0" err="1">
                <a:sym typeface="+mn-ea"/>
              </a:rPr>
              <a:t>và</a:t>
            </a:r>
            <a:r>
              <a:rPr lang="en-US" sz="2800" dirty="0">
                <a:sym typeface="+mn-ea"/>
              </a:rPr>
              <a:t> </a:t>
            </a:r>
            <a:r>
              <a:rPr lang="en-US" sz="2800" dirty="0" err="1">
                <a:sym typeface="+mn-ea"/>
              </a:rPr>
              <a:t>xuất</a:t>
            </a:r>
            <a:r>
              <a:rPr lang="en-US" sz="2800" dirty="0">
                <a:sym typeface="+mn-ea"/>
              </a:rPr>
              <a:t> </a:t>
            </a:r>
            <a:r>
              <a:rPr lang="en-US" sz="2800" dirty="0" err="1" smtClean="0">
                <a:sym typeface="+mn-ea"/>
              </a:rPr>
              <a:t>hàng</a:t>
            </a:r>
            <a:r>
              <a:rPr lang="en-US" sz="2800" dirty="0" smtClean="0">
                <a:sym typeface="+mn-ea"/>
              </a:rPr>
              <a:t>.</a:t>
            </a:r>
          </a:p>
          <a:p>
            <a:pPr marL="0" indent="0" algn="just">
              <a:buNone/>
            </a:pPr>
            <a:endParaRPr lang="en-US" sz="1000" dirty="0"/>
          </a:p>
          <a:p>
            <a:pPr algn="just"/>
            <a:r>
              <a:rPr lang="en-US" sz="2800" dirty="0" err="1">
                <a:sym typeface="+mn-ea"/>
              </a:rPr>
              <a:t>Tạo</a:t>
            </a:r>
            <a:r>
              <a:rPr lang="en-US" sz="2800" dirty="0">
                <a:sym typeface="+mn-ea"/>
              </a:rPr>
              <a:t> </a:t>
            </a:r>
            <a:r>
              <a:rPr lang="en-US" sz="2800" dirty="0" err="1">
                <a:sym typeface="+mn-ea"/>
              </a:rPr>
              <a:t>dựng</a:t>
            </a:r>
            <a:r>
              <a:rPr lang="en-US" sz="2800" dirty="0">
                <a:sym typeface="+mn-ea"/>
              </a:rPr>
              <a:t> </a:t>
            </a:r>
            <a:r>
              <a:rPr lang="en-US" sz="2800" dirty="0" err="1">
                <a:sym typeface="+mn-ea"/>
              </a:rPr>
              <a:t>mối</a:t>
            </a:r>
            <a:r>
              <a:rPr lang="en-US" sz="2800" dirty="0">
                <a:sym typeface="+mn-ea"/>
              </a:rPr>
              <a:t> </a:t>
            </a:r>
            <a:r>
              <a:rPr lang="en-US" sz="2800" dirty="0" err="1">
                <a:sym typeface="+mn-ea"/>
              </a:rPr>
              <a:t>quan</a:t>
            </a:r>
            <a:r>
              <a:rPr lang="en-US" sz="2800" dirty="0">
                <a:sym typeface="+mn-ea"/>
              </a:rPr>
              <a:t> </a:t>
            </a:r>
            <a:r>
              <a:rPr lang="en-US" sz="2800" dirty="0" err="1">
                <a:sym typeface="+mn-ea"/>
              </a:rPr>
              <a:t>hệ</a:t>
            </a:r>
            <a:r>
              <a:rPr lang="en-US" sz="2800" dirty="0">
                <a:sym typeface="+mn-ea"/>
              </a:rPr>
              <a:t> </a:t>
            </a:r>
            <a:r>
              <a:rPr lang="en-US" sz="2800" dirty="0" err="1">
                <a:sym typeface="+mn-ea"/>
              </a:rPr>
              <a:t>và</a:t>
            </a:r>
            <a:r>
              <a:rPr lang="en-US" sz="2800" dirty="0">
                <a:sym typeface="+mn-ea"/>
              </a:rPr>
              <a:t> </a:t>
            </a:r>
            <a:r>
              <a:rPr lang="en-US" sz="2800" dirty="0" err="1">
                <a:sym typeface="+mn-ea"/>
              </a:rPr>
              <a:t>làm</a:t>
            </a:r>
            <a:r>
              <a:rPr lang="en-US" sz="2800" dirty="0">
                <a:sym typeface="+mn-ea"/>
              </a:rPr>
              <a:t> </a:t>
            </a:r>
            <a:r>
              <a:rPr lang="en-US" sz="2800" dirty="0" err="1">
                <a:sym typeface="+mn-ea"/>
              </a:rPr>
              <a:t>hài</a:t>
            </a:r>
            <a:r>
              <a:rPr lang="en-US" sz="2800" dirty="0">
                <a:sym typeface="+mn-ea"/>
              </a:rPr>
              <a:t> </a:t>
            </a:r>
            <a:r>
              <a:rPr lang="en-US" sz="2800" dirty="0" err="1">
                <a:sym typeface="+mn-ea"/>
              </a:rPr>
              <a:t>lòng</a:t>
            </a:r>
            <a:r>
              <a:rPr lang="en-US" sz="2800" dirty="0">
                <a:sym typeface="+mn-ea"/>
              </a:rPr>
              <a:t> </a:t>
            </a:r>
            <a:r>
              <a:rPr lang="en-US" sz="2800" dirty="0" err="1">
                <a:sym typeface="+mn-ea"/>
              </a:rPr>
              <a:t>mọi</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smtClean="0">
                <a:sym typeface="+mn-ea"/>
              </a:rPr>
              <a:t>hàng</a:t>
            </a:r>
            <a:r>
              <a:rPr lang="en-US" sz="2800" dirty="0" smtClean="0">
                <a:sym typeface="+mn-ea"/>
              </a:rPr>
              <a:t>.</a:t>
            </a:r>
          </a:p>
          <a:p>
            <a:pPr marL="0" indent="0" algn="just">
              <a:buNone/>
            </a:pPr>
            <a:endParaRPr lang="en-US" sz="1000" dirty="0"/>
          </a:p>
          <a:p>
            <a:pPr algn="just"/>
            <a:r>
              <a:rPr lang="en-US" sz="2800" dirty="0" err="1">
                <a:sym typeface="+mn-ea"/>
              </a:rPr>
              <a:t>Tạo</a:t>
            </a:r>
            <a:r>
              <a:rPr lang="en-US" sz="2800" dirty="0">
                <a:sym typeface="+mn-ea"/>
              </a:rPr>
              <a:t> </a:t>
            </a:r>
            <a:r>
              <a:rPr lang="en-US" sz="2800" dirty="0" err="1">
                <a:sym typeface="+mn-ea"/>
              </a:rPr>
              <a:t>dựng</a:t>
            </a:r>
            <a:r>
              <a:rPr lang="en-US" sz="2800" dirty="0">
                <a:sym typeface="+mn-ea"/>
              </a:rPr>
              <a:t> </a:t>
            </a:r>
            <a:r>
              <a:rPr lang="en-US" sz="2800" dirty="0" err="1">
                <a:sym typeface="+mn-ea"/>
              </a:rPr>
              <a:t>hình</a:t>
            </a:r>
            <a:r>
              <a:rPr lang="en-US" sz="2800" dirty="0">
                <a:sym typeface="+mn-ea"/>
              </a:rPr>
              <a:t> </a:t>
            </a:r>
            <a:r>
              <a:rPr lang="en-US" sz="2800" dirty="0" err="1">
                <a:sym typeface="+mn-ea"/>
              </a:rPr>
              <a:t>ảnh</a:t>
            </a:r>
            <a:r>
              <a:rPr lang="en-US" sz="2800" dirty="0">
                <a:sym typeface="+mn-ea"/>
              </a:rPr>
              <a:t> </a:t>
            </a:r>
            <a:r>
              <a:rPr lang="en-US" sz="2800" dirty="0" err="1">
                <a:sym typeface="+mn-ea"/>
              </a:rPr>
              <a:t>và</a:t>
            </a:r>
            <a:r>
              <a:rPr lang="en-US" sz="2800" dirty="0">
                <a:sym typeface="+mn-ea"/>
              </a:rPr>
              <a:t> </a:t>
            </a:r>
            <a:r>
              <a:rPr lang="en-US" sz="2800" dirty="0" err="1">
                <a:sym typeface="+mn-ea"/>
              </a:rPr>
              <a:t>uy</a:t>
            </a:r>
            <a:r>
              <a:rPr lang="en-US" sz="2800" dirty="0">
                <a:sym typeface="+mn-ea"/>
              </a:rPr>
              <a:t> </a:t>
            </a:r>
            <a:r>
              <a:rPr lang="en-US" sz="2800" dirty="0" err="1">
                <a:sym typeface="+mn-ea"/>
              </a:rPr>
              <a:t>tín</a:t>
            </a:r>
            <a:r>
              <a:rPr lang="en-US" sz="2800" dirty="0">
                <a:sym typeface="+mn-ea"/>
              </a:rPr>
              <a:t> </a:t>
            </a:r>
            <a:r>
              <a:rPr lang="en-US" sz="2800" dirty="0" err="1">
                <a:sym typeface="+mn-ea"/>
              </a:rPr>
              <a:t>của</a:t>
            </a:r>
            <a:r>
              <a:rPr lang="en-US" sz="2800" dirty="0">
                <a:sym typeface="+mn-ea"/>
              </a:rPr>
              <a:t> </a:t>
            </a:r>
            <a:r>
              <a:rPr lang="en-US" sz="2800" dirty="0" err="1">
                <a:sym typeface="+mn-ea"/>
              </a:rPr>
              <a:t>công</a:t>
            </a:r>
            <a:r>
              <a:rPr lang="en-US" sz="2800" dirty="0">
                <a:sym typeface="+mn-ea"/>
              </a:rPr>
              <a:t> </a:t>
            </a:r>
            <a:r>
              <a:rPr lang="en-US" sz="2800" dirty="0" err="1" smtClean="0">
                <a:sym typeface="+mn-ea"/>
              </a:rPr>
              <a:t>ty</a:t>
            </a:r>
            <a:r>
              <a:rPr lang="en-US" sz="2800" dirty="0" smtClean="0">
                <a:sym typeface="+mn-ea"/>
              </a:rPr>
              <a:t>.</a:t>
            </a:r>
          </a:p>
          <a:p>
            <a:pPr marL="0" indent="0" algn="just">
              <a:buNone/>
            </a:pPr>
            <a:endParaRPr lang="en-US" sz="1000" dirty="0"/>
          </a:p>
          <a:p>
            <a:pPr algn="just"/>
            <a:r>
              <a:rPr lang="en-US" sz="2800" dirty="0" err="1">
                <a:sym typeface="+mn-ea"/>
              </a:rPr>
              <a:t>Duy</a:t>
            </a:r>
            <a:r>
              <a:rPr lang="en-US" sz="2800" dirty="0">
                <a:sym typeface="+mn-ea"/>
              </a:rPr>
              <a:t> </a:t>
            </a:r>
            <a:r>
              <a:rPr lang="en-US" sz="2800" dirty="0" err="1">
                <a:sym typeface="+mn-ea"/>
              </a:rPr>
              <a:t>trì</a:t>
            </a:r>
            <a:r>
              <a:rPr lang="en-US" sz="2800" dirty="0">
                <a:sym typeface="+mn-ea"/>
              </a:rPr>
              <a:t> </a:t>
            </a:r>
            <a:r>
              <a:rPr lang="en-US" sz="2800" dirty="0" err="1">
                <a:sym typeface="+mn-ea"/>
              </a:rPr>
              <a:t>hoạt</a:t>
            </a:r>
            <a:r>
              <a:rPr lang="en-US" sz="2800" dirty="0">
                <a:sym typeface="+mn-ea"/>
              </a:rPr>
              <a:t> </a:t>
            </a:r>
            <a:r>
              <a:rPr lang="en-US" sz="2800" dirty="0" err="1">
                <a:sym typeface="+mn-ea"/>
              </a:rPr>
              <a:t>động</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kinh</a:t>
            </a:r>
            <a:r>
              <a:rPr lang="en-US" sz="2800" dirty="0">
                <a:sym typeface="+mn-ea"/>
              </a:rPr>
              <a:t> </a:t>
            </a:r>
            <a:r>
              <a:rPr lang="en-US" sz="2800" dirty="0" err="1">
                <a:sym typeface="+mn-ea"/>
              </a:rPr>
              <a:t>doanh</a:t>
            </a:r>
            <a:r>
              <a:rPr lang="en-US" sz="2800" dirty="0">
                <a:sym typeface="+mn-ea"/>
              </a:rPr>
              <a:t> </a:t>
            </a:r>
            <a:r>
              <a:rPr lang="en-US" sz="2800" dirty="0" err="1">
                <a:sym typeface="+mn-ea"/>
              </a:rPr>
              <a:t>và</a:t>
            </a:r>
            <a:r>
              <a:rPr lang="en-US" sz="2800" dirty="0">
                <a:sym typeface="+mn-ea"/>
              </a:rPr>
              <a:t> </a:t>
            </a:r>
            <a:r>
              <a:rPr lang="en-US" sz="2800" dirty="0" err="1">
                <a:sym typeface="+mn-ea"/>
              </a:rPr>
              <a:t>tối</a:t>
            </a:r>
            <a:r>
              <a:rPr lang="en-US" sz="2800" dirty="0">
                <a:sym typeface="+mn-ea"/>
              </a:rPr>
              <a:t> </a:t>
            </a:r>
            <a:r>
              <a:rPr lang="en-US" sz="2800" dirty="0" err="1">
                <a:sym typeface="+mn-ea"/>
              </a:rPr>
              <a:t>ưu</a:t>
            </a:r>
            <a:r>
              <a:rPr lang="en-US" sz="2800" dirty="0">
                <a:sym typeface="+mn-ea"/>
              </a:rPr>
              <a:t> </a:t>
            </a:r>
            <a:r>
              <a:rPr lang="en-US" sz="2800" dirty="0" err="1">
                <a:sym typeface="+mn-ea"/>
              </a:rPr>
              <a:t>hóa</a:t>
            </a:r>
            <a:r>
              <a:rPr lang="en-US" sz="2800" dirty="0">
                <a:sym typeface="+mn-ea"/>
              </a:rPr>
              <a:t> </a:t>
            </a:r>
            <a:r>
              <a:rPr lang="en-US" sz="2800" dirty="0" err="1">
                <a:sym typeface="+mn-ea"/>
              </a:rPr>
              <a:t>lợi</a:t>
            </a:r>
            <a:r>
              <a:rPr lang="en-US" sz="2800" dirty="0">
                <a:sym typeface="+mn-ea"/>
              </a:rPr>
              <a:t> </a:t>
            </a:r>
            <a:r>
              <a:rPr lang="en-US" sz="2800" dirty="0" err="1">
                <a:sym typeface="+mn-ea"/>
              </a:rPr>
              <a:t>nhuận</a:t>
            </a:r>
            <a:r>
              <a:rPr lang="en-US" sz="2800" dirty="0">
                <a:sym typeface="+mn-ea"/>
              </a:rPr>
              <a:t> </a:t>
            </a:r>
            <a:r>
              <a:rPr lang="en-US" sz="2800" dirty="0" err="1">
                <a:sym typeface="+mn-ea"/>
              </a:rPr>
              <a:t>thu</a:t>
            </a:r>
            <a:r>
              <a:rPr lang="en-US" sz="2800" dirty="0">
                <a:sym typeface="+mn-ea"/>
              </a:rPr>
              <a:t> </a:t>
            </a:r>
            <a:r>
              <a:rPr lang="en-US" sz="2800" dirty="0" err="1" smtClean="0">
                <a:sym typeface="+mn-ea"/>
              </a:rPr>
              <a:t>được</a:t>
            </a:r>
            <a:endParaRPr lang="en-US" sz="2800"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ox(in)">
                                      <p:cBhvr>
                                        <p:cTn id="26" dur="2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ox(in)">
                                      <p:cBhvr>
                                        <p:cTn id="31"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p>
        </p:txBody>
      </p:sp>
      <p:sp>
        <p:nvSpPr>
          <p:cNvPr id="5" name="Content Placeholder 4"/>
          <p:cNvSpPr>
            <a:spLocks noGrp="1"/>
          </p:cNvSpPr>
          <p:nvPr>
            <p:ph idx="1"/>
          </p:nvPr>
        </p:nvSpPr>
        <p:spPr>
          <a:xfrm>
            <a:off x="137795" y="1060450"/>
            <a:ext cx="7892170" cy="5408589"/>
          </a:xfrm>
        </p:spPr>
        <p:txBody>
          <a:bodyPr/>
          <a:lstStyle/>
          <a:p>
            <a:pPr algn="just"/>
            <a:r>
              <a:rPr lang="en-US" sz="24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400">
                <a:sym typeface="+mn-ea"/>
              </a:rPr>
              <a:t>khách hàng</a:t>
            </a:r>
            <a:r>
              <a:rPr lang="en-US" sz="2400" smtClean="0"/>
              <a:t>.</a:t>
            </a:r>
          </a:p>
          <a:p>
            <a:pPr marL="0" indent="0" algn="just">
              <a:buNone/>
            </a:pPr>
            <a:endParaRPr lang="en-US" sz="500" smtClean="0"/>
          </a:p>
          <a:p>
            <a:pPr algn="just"/>
            <a:r>
              <a:rPr lang="en-US" sz="2400" smtClean="0"/>
              <a:t>Liên </a:t>
            </a:r>
            <a:r>
              <a:rPr lang="en-US" sz="2400"/>
              <a:t>hệ với nhà cung cấp trong việc phát triển mẫu NPL (Lab dips vải, làm mẫu phụ liệu), đặt hàng và giải quyết các vấn đề phát sinh liên quan đến số lượng, </a:t>
            </a:r>
            <a:r>
              <a:rPr lang="en-US" sz="2400" smtClean="0"/>
              <a:t>chất </a:t>
            </a:r>
            <a:r>
              <a:rPr lang="en-US" sz="2400"/>
              <a:t>lượng và tiến độ nhập NPL</a:t>
            </a:r>
            <a:r>
              <a:rPr lang="en-US" sz="2400" smtClean="0"/>
              <a:t>.</a:t>
            </a:r>
          </a:p>
          <a:p>
            <a:pPr marL="0" indent="0" algn="just">
              <a:buNone/>
            </a:pPr>
            <a:endParaRPr lang="en-US" sz="500" smtClean="0"/>
          </a:p>
          <a:p>
            <a:pPr algn="just"/>
            <a:r>
              <a:rPr lang="en-US" sz="2400">
                <a:sym typeface="+mn-ea"/>
              </a:rPr>
              <a:t>Phối hợp với các bộ phận để chuẩn bị tốt hồ sơ, tài liệu kĩ thuật, rập, sơ đồ, mẫu, … cho sản xuất</a:t>
            </a:r>
            <a:r>
              <a:rPr lang="en-US" sz="2400" smtClean="0">
                <a:sym typeface="+mn-ea"/>
              </a:rPr>
              <a:t>.</a:t>
            </a:r>
          </a:p>
          <a:p>
            <a:pPr marL="0" indent="0" algn="just">
              <a:buNone/>
            </a:pPr>
            <a:endParaRPr lang="en-US" sz="500">
              <a:sym typeface="+mn-ea"/>
            </a:endParaRPr>
          </a:p>
          <a:p>
            <a:pPr algn="just"/>
            <a:r>
              <a:rPr lang="en-US" sz="2400">
                <a:sym typeface="+mn-ea"/>
              </a:rPr>
              <a:t>Ghi nhận và xử lý kịp thời những phản hồi từ khách hàng và nhà máy nhằm hạn chế thấp nhất những rủi ro phát sinh trong quá trình sản xuất</a:t>
            </a:r>
            <a:r>
              <a:rPr lang="en-US" sz="2400" smtClean="0">
                <a:sym typeface="+mn-ea"/>
              </a:rPr>
              <a:t>.</a:t>
            </a:r>
            <a:endParaRPr lang="en-US" sz="2400">
              <a:sym typeface="+mn-ea"/>
            </a:endParaRPr>
          </a:p>
        </p:txBody>
      </p:sp>
      <p:pic>
        <p:nvPicPr>
          <p:cNvPr id="4" name="Content Placeholder 3"/>
          <p:cNvPicPr>
            <a:picLocks noGrp="1" noChangeAspect="1"/>
          </p:cNvPicPr>
          <p:nvPr>
            <p:ph sz="half" idx="2"/>
          </p:nvPr>
        </p:nvPicPr>
        <p:blipFill>
          <a:blip r:embed="rId2"/>
          <a:stretch>
            <a:fillRect/>
          </a:stretch>
        </p:blipFill>
        <p:spPr>
          <a:xfrm>
            <a:off x="8029965" y="628840"/>
            <a:ext cx="3100652" cy="343819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ox(in)">
                                      <p:cBhvr>
                                        <p:cTn id="21" dur="20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box(in)">
                                      <p:cBhvr>
                                        <p:cTn id="26" dur="20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box(in)">
                                      <p:cBhvr>
                                        <p:cTn id="31" dur="2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986" y="972592"/>
            <a:ext cx="9859484" cy="5291730"/>
          </a:xfrm>
        </p:spPr>
        <p:txBody>
          <a:bodyPr/>
          <a:lstStyle/>
          <a:p>
            <a:pPr algn="just"/>
            <a:r>
              <a:rPr lang="en-US" sz="2800" dirty="0" err="1" smtClean="0">
                <a:sym typeface="+mn-ea"/>
              </a:rPr>
              <a:t>Đảm</a:t>
            </a:r>
            <a:r>
              <a:rPr lang="en-US" sz="2800" dirty="0" smtClean="0">
                <a:sym typeface="+mn-ea"/>
              </a:rPr>
              <a:t> </a:t>
            </a:r>
            <a:r>
              <a:rPr lang="en-US" sz="2800" dirty="0" err="1">
                <a:sym typeface="+mn-ea"/>
              </a:rPr>
              <a:t>bảo</a:t>
            </a:r>
            <a:r>
              <a:rPr lang="en-US" sz="2800" dirty="0">
                <a:sym typeface="+mn-ea"/>
              </a:rPr>
              <a:t> </a:t>
            </a:r>
            <a:r>
              <a:rPr lang="en-US" sz="2800" dirty="0" err="1">
                <a:sym typeface="+mn-ea"/>
              </a:rPr>
              <a:t>các</a:t>
            </a:r>
            <a:r>
              <a:rPr lang="en-US" sz="2800" dirty="0">
                <a:sym typeface="+mn-ea"/>
              </a:rPr>
              <a:t> </a:t>
            </a:r>
            <a:r>
              <a:rPr lang="en-US" sz="2800" dirty="0" err="1">
                <a:sym typeface="+mn-ea"/>
              </a:rPr>
              <a:t>thông</a:t>
            </a:r>
            <a:r>
              <a:rPr lang="en-US" sz="2800" dirty="0">
                <a:sym typeface="+mn-ea"/>
              </a:rPr>
              <a:t> tin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được</a:t>
            </a:r>
            <a:r>
              <a:rPr lang="en-US" sz="2800" dirty="0">
                <a:sym typeface="+mn-ea"/>
              </a:rPr>
              <a:t> </a:t>
            </a:r>
            <a:r>
              <a:rPr lang="en-US" sz="2800" dirty="0" err="1">
                <a:sym typeface="+mn-ea"/>
              </a:rPr>
              <a:t>giải</a:t>
            </a:r>
            <a:r>
              <a:rPr lang="en-US" sz="2800" dirty="0">
                <a:sym typeface="+mn-ea"/>
              </a:rPr>
              <a:t> </a:t>
            </a:r>
            <a:r>
              <a:rPr lang="en-US" sz="2800" dirty="0" err="1">
                <a:sym typeface="+mn-ea"/>
              </a:rPr>
              <a:t>quyết</a:t>
            </a:r>
            <a:r>
              <a:rPr lang="en-US" sz="2800" dirty="0">
                <a:sym typeface="+mn-ea"/>
              </a:rPr>
              <a:t> </a:t>
            </a:r>
            <a:r>
              <a:rPr lang="en-US" sz="2800" dirty="0" err="1">
                <a:sym typeface="+mn-ea"/>
              </a:rPr>
              <a:t>kịp</a:t>
            </a:r>
            <a:r>
              <a:rPr lang="en-US" sz="2800" dirty="0">
                <a:sym typeface="+mn-ea"/>
              </a:rPr>
              <a:t> </a:t>
            </a:r>
            <a:r>
              <a:rPr lang="en-US" sz="2800" dirty="0" err="1">
                <a:sym typeface="+mn-ea"/>
              </a:rPr>
              <a:t>thời</a:t>
            </a:r>
            <a:r>
              <a:rPr lang="en-US" sz="2800" dirty="0">
                <a:sym typeface="+mn-ea"/>
              </a:rPr>
              <a:t>, </a:t>
            </a:r>
            <a:r>
              <a:rPr lang="en-US" sz="2800" dirty="0" err="1">
                <a:sym typeface="+mn-ea"/>
              </a:rPr>
              <a:t>tránh</a:t>
            </a:r>
            <a:r>
              <a:rPr lang="en-US" sz="2800" dirty="0">
                <a:sym typeface="+mn-ea"/>
              </a:rPr>
              <a:t> </a:t>
            </a:r>
            <a:r>
              <a:rPr lang="en-US" sz="2800" dirty="0" err="1">
                <a:sym typeface="+mn-ea"/>
              </a:rPr>
              <a:t>mọi</a:t>
            </a:r>
            <a:r>
              <a:rPr lang="en-US" sz="2800" dirty="0">
                <a:sym typeface="+mn-ea"/>
              </a:rPr>
              <a:t> </a:t>
            </a:r>
            <a:r>
              <a:rPr lang="en-US" sz="2800" dirty="0" err="1">
                <a:sym typeface="+mn-ea"/>
              </a:rPr>
              <a:t>sự</a:t>
            </a:r>
            <a:r>
              <a:rPr lang="en-US" sz="2800" dirty="0">
                <a:sym typeface="+mn-ea"/>
              </a:rPr>
              <a:t> </a:t>
            </a:r>
            <a:r>
              <a:rPr lang="en-US" sz="2800" dirty="0" err="1">
                <a:sym typeface="+mn-ea"/>
              </a:rPr>
              <a:t>trì</a:t>
            </a:r>
            <a:r>
              <a:rPr lang="en-US" sz="2800" dirty="0">
                <a:sym typeface="+mn-ea"/>
              </a:rPr>
              <a:t> </a:t>
            </a:r>
            <a:r>
              <a:rPr lang="en-US" sz="2800" dirty="0" err="1">
                <a:sym typeface="+mn-ea"/>
              </a:rPr>
              <a:t>hoãn</a:t>
            </a:r>
            <a:r>
              <a:rPr lang="en-US" sz="2800" dirty="0">
                <a:sym typeface="+mn-ea"/>
              </a:rPr>
              <a:t> </a:t>
            </a:r>
            <a:r>
              <a:rPr lang="en-US" sz="2800" dirty="0" err="1">
                <a:sym typeface="+mn-ea"/>
              </a:rPr>
              <a:t>nhằm</a:t>
            </a:r>
            <a:r>
              <a:rPr lang="en-US" sz="2800" dirty="0">
                <a:sym typeface="+mn-ea"/>
              </a:rPr>
              <a:t> </a:t>
            </a:r>
            <a:r>
              <a:rPr lang="en-US" sz="2800" dirty="0" err="1">
                <a:sym typeface="+mn-ea"/>
              </a:rPr>
              <a:t>tạo</a:t>
            </a:r>
            <a:r>
              <a:rPr lang="en-US" sz="2800" dirty="0">
                <a:sym typeface="+mn-ea"/>
              </a:rPr>
              <a:t> </a:t>
            </a:r>
            <a:r>
              <a:rPr lang="en-US" sz="2800" dirty="0" err="1">
                <a:sym typeface="+mn-ea"/>
              </a:rPr>
              <a:t>mọi</a:t>
            </a:r>
            <a:r>
              <a:rPr lang="en-US" sz="2800" dirty="0">
                <a:sym typeface="+mn-ea"/>
              </a:rPr>
              <a:t> </a:t>
            </a:r>
            <a:r>
              <a:rPr lang="en-US" sz="2800" dirty="0" err="1">
                <a:sym typeface="+mn-ea"/>
              </a:rPr>
              <a:t>điều</a:t>
            </a:r>
            <a:r>
              <a:rPr lang="en-US" sz="2800" dirty="0">
                <a:sym typeface="+mn-ea"/>
              </a:rPr>
              <a:t> </a:t>
            </a:r>
            <a:r>
              <a:rPr lang="en-US" sz="2800" dirty="0" err="1">
                <a:sym typeface="+mn-ea"/>
              </a:rPr>
              <a:t>kiện</a:t>
            </a:r>
            <a:r>
              <a:rPr lang="en-US" sz="2800" dirty="0">
                <a:sym typeface="+mn-ea"/>
              </a:rPr>
              <a:t> </a:t>
            </a:r>
            <a:r>
              <a:rPr lang="en-US" sz="2800" dirty="0" err="1">
                <a:sym typeface="+mn-ea"/>
              </a:rPr>
              <a:t>thuận</a:t>
            </a:r>
            <a:r>
              <a:rPr lang="en-US" sz="2800" dirty="0">
                <a:sym typeface="+mn-ea"/>
              </a:rPr>
              <a:t> </a:t>
            </a:r>
            <a:r>
              <a:rPr lang="en-US" sz="2800" dirty="0" err="1">
                <a:sym typeface="+mn-ea"/>
              </a:rPr>
              <a:t>lợi</a:t>
            </a:r>
            <a:r>
              <a:rPr lang="en-US" sz="2800" dirty="0">
                <a:sym typeface="+mn-ea"/>
              </a:rPr>
              <a:t> </a:t>
            </a:r>
            <a:r>
              <a:rPr lang="en-US" sz="2800" dirty="0" err="1">
                <a:sym typeface="+mn-ea"/>
              </a:rPr>
              <a:t>cho</a:t>
            </a:r>
            <a:r>
              <a:rPr lang="en-US" sz="2800" dirty="0">
                <a:sym typeface="+mn-ea"/>
              </a:rPr>
              <a:t> </a:t>
            </a:r>
            <a:r>
              <a:rPr lang="en-US" sz="2800" dirty="0" err="1">
                <a:sym typeface="+mn-ea"/>
              </a:rPr>
              <a:t>các</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smtClean="0">
                <a:sym typeface="+mn-ea"/>
              </a:rPr>
              <a:t>.</a:t>
            </a:r>
          </a:p>
          <a:p>
            <a:pPr marL="0" indent="0" algn="just">
              <a:buNone/>
            </a:pPr>
            <a:endParaRPr lang="en-US" sz="500" dirty="0" smtClean="0">
              <a:sym typeface="+mn-ea"/>
            </a:endParaRPr>
          </a:p>
          <a:p>
            <a:pPr algn="just"/>
            <a:r>
              <a:rPr lang="en-US" sz="2800" dirty="0" err="1">
                <a:sym typeface="+mn-ea"/>
              </a:rPr>
              <a:t>Chuẩn</a:t>
            </a:r>
            <a:r>
              <a:rPr lang="en-US" sz="2800" dirty="0">
                <a:sym typeface="+mn-ea"/>
              </a:rPr>
              <a:t> </a:t>
            </a:r>
            <a:r>
              <a:rPr lang="en-US" sz="2800" dirty="0" err="1">
                <a:sym typeface="+mn-ea"/>
              </a:rPr>
              <a:t>bị</a:t>
            </a:r>
            <a:r>
              <a:rPr lang="en-US" sz="2800" dirty="0">
                <a:sym typeface="+mn-ea"/>
              </a:rPr>
              <a:t> </a:t>
            </a:r>
            <a:r>
              <a:rPr lang="en-US" sz="2800" dirty="0" err="1">
                <a:sym typeface="+mn-ea"/>
              </a:rPr>
              <a:t>các</a:t>
            </a:r>
            <a:r>
              <a:rPr lang="en-US" sz="2800" dirty="0">
                <a:sym typeface="+mn-ea"/>
              </a:rPr>
              <a:t> </a:t>
            </a:r>
            <a:r>
              <a:rPr lang="en-US" sz="2800" dirty="0" err="1">
                <a:sym typeface="+mn-ea"/>
              </a:rPr>
              <a:t>hồ</a:t>
            </a:r>
            <a:r>
              <a:rPr lang="en-US" sz="2800" dirty="0">
                <a:sym typeface="+mn-ea"/>
              </a:rPr>
              <a:t> </a:t>
            </a:r>
            <a:r>
              <a:rPr lang="en-US" sz="2800" dirty="0" err="1">
                <a:sym typeface="+mn-ea"/>
              </a:rPr>
              <a:t>sơ</a:t>
            </a:r>
            <a:r>
              <a:rPr lang="en-US" sz="2800" dirty="0">
                <a:sym typeface="+mn-ea"/>
              </a:rPr>
              <a:t>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a:t>
            </a:r>
            <a:r>
              <a:rPr lang="en-US" sz="2800" dirty="0" err="1">
                <a:sym typeface="+mn-ea"/>
              </a:rPr>
              <a:t>đơn</a:t>
            </a:r>
            <a:r>
              <a:rPr lang="en-US" sz="2800" dirty="0">
                <a:sym typeface="+mn-ea"/>
              </a:rPr>
              <a:t> </a:t>
            </a:r>
            <a:r>
              <a:rPr lang="en-US" sz="2800" dirty="0" err="1">
                <a:sym typeface="+mn-ea"/>
              </a:rPr>
              <a:t>hàng</a:t>
            </a:r>
            <a:r>
              <a:rPr lang="en-US" sz="2800" dirty="0">
                <a:sym typeface="+mn-ea"/>
              </a:rPr>
              <a:t>, </a:t>
            </a:r>
            <a:r>
              <a:rPr lang="en-US" sz="2800" dirty="0" err="1">
                <a:sym typeface="+mn-ea"/>
              </a:rPr>
              <a:t>các</a:t>
            </a:r>
            <a:r>
              <a:rPr lang="en-US" sz="2800" dirty="0">
                <a:sym typeface="+mn-ea"/>
              </a:rPr>
              <a:t> </a:t>
            </a:r>
            <a:r>
              <a:rPr lang="en-US" sz="2800" dirty="0" err="1">
                <a:sym typeface="+mn-ea"/>
              </a:rPr>
              <a:t>đơn</a:t>
            </a:r>
            <a:r>
              <a:rPr lang="en-US" sz="2800" dirty="0">
                <a:sym typeface="+mn-ea"/>
              </a:rPr>
              <a:t> </a:t>
            </a:r>
            <a:r>
              <a:rPr lang="en-US" sz="2800" dirty="0" err="1">
                <a:sym typeface="+mn-ea"/>
              </a:rPr>
              <a:t>đặt</a:t>
            </a:r>
            <a:r>
              <a:rPr lang="en-US" sz="2800" dirty="0">
                <a:sym typeface="+mn-ea"/>
              </a:rPr>
              <a:t> </a:t>
            </a:r>
            <a:r>
              <a:rPr lang="en-US" sz="2800" dirty="0" err="1">
                <a:sym typeface="+mn-ea"/>
              </a:rPr>
              <a:t>hàng</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xây</a:t>
            </a:r>
            <a:r>
              <a:rPr lang="en-US" sz="2800" dirty="0">
                <a:sym typeface="+mn-ea"/>
              </a:rPr>
              <a:t> </a:t>
            </a:r>
            <a:r>
              <a:rPr lang="en-US" sz="2800" dirty="0" err="1">
                <a:sym typeface="+mn-ea"/>
              </a:rPr>
              <a:t>dựng</a:t>
            </a:r>
            <a:r>
              <a:rPr lang="en-US" sz="2800" dirty="0">
                <a:sym typeface="+mn-ea"/>
              </a:rPr>
              <a:t> </a:t>
            </a:r>
            <a:r>
              <a:rPr lang="en-US" sz="2800" dirty="0" err="1">
                <a:sym typeface="+mn-ea"/>
              </a:rPr>
              <a:t>tài</a:t>
            </a:r>
            <a:r>
              <a:rPr lang="en-US" sz="2800" dirty="0">
                <a:sym typeface="+mn-ea"/>
              </a:rPr>
              <a:t> </a:t>
            </a:r>
            <a:r>
              <a:rPr lang="en-US" sz="2800" dirty="0" err="1">
                <a:sym typeface="+mn-ea"/>
              </a:rPr>
              <a:t>liệu</a:t>
            </a:r>
            <a:r>
              <a:rPr lang="en-US" sz="2800" dirty="0">
                <a:sym typeface="+mn-ea"/>
              </a:rPr>
              <a:t> </a:t>
            </a:r>
            <a:r>
              <a:rPr lang="en-US" sz="2800" dirty="0" err="1">
                <a:sym typeface="+mn-ea"/>
              </a:rPr>
              <a:t>kỹ</a:t>
            </a:r>
            <a:r>
              <a:rPr lang="en-US" sz="2800" dirty="0">
                <a:sym typeface="+mn-ea"/>
              </a:rPr>
              <a:t> </a:t>
            </a:r>
            <a:r>
              <a:rPr lang="en-US" sz="2800" dirty="0" err="1">
                <a:sym typeface="+mn-ea"/>
              </a:rPr>
              <a:t>thuật</a:t>
            </a:r>
            <a:r>
              <a:rPr lang="en-US" sz="2800" dirty="0">
                <a:sym typeface="+mn-ea"/>
              </a:rPr>
              <a:t> </a:t>
            </a:r>
            <a:r>
              <a:rPr lang="en-US" sz="2800" dirty="0" err="1">
                <a:sym typeface="+mn-ea"/>
              </a:rPr>
              <a:t>theo</a:t>
            </a:r>
            <a:r>
              <a:rPr lang="en-US" sz="2800" dirty="0">
                <a:sym typeface="+mn-ea"/>
              </a:rPr>
              <a:t> </a:t>
            </a:r>
            <a:r>
              <a:rPr lang="en-US" sz="2800" dirty="0" err="1">
                <a:sym typeface="+mn-ea"/>
              </a:rPr>
              <a:t>các</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a:sym typeface="+mn-ea"/>
              </a:rPr>
              <a:t>.</a:t>
            </a:r>
          </a:p>
          <a:p>
            <a:pPr marL="0" indent="0" algn="just">
              <a:buNone/>
            </a:pPr>
            <a:endParaRPr lang="en-US" sz="500" dirty="0"/>
          </a:p>
          <a:p>
            <a:pPr algn="just"/>
            <a:r>
              <a:rPr lang="en-US" sz="2800" dirty="0" err="1">
                <a:sym typeface="+mn-ea"/>
              </a:rPr>
              <a:t>Tư</a:t>
            </a:r>
            <a:r>
              <a:rPr lang="en-US" sz="2800" dirty="0">
                <a:sym typeface="+mn-ea"/>
              </a:rPr>
              <a:t> </a:t>
            </a:r>
            <a:r>
              <a:rPr lang="en-US" sz="2800" dirty="0" err="1">
                <a:sym typeface="+mn-ea"/>
              </a:rPr>
              <a:t>vấn</a:t>
            </a:r>
            <a:r>
              <a:rPr lang="en-US" sz="2800" dirty="0">
                <a:sym typeface="+mn-ea"/>
              </a:rPr>
              <a:t> </a:t>
            </a:r>
            <a:r>
              <a:rPr lang="en-US" sz="2800" dirty="0" err="1">
                <a:sym typeface="+mn-ea"/>
              </a:rPr>
              <a:t>và</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chất</a:t>
            </a:r>
            <a:r>
              <a:rPr lang="en-US" sz="2800" dirty="0">
                <a:sym typeface="+mn-ea"/>
              </a:rPr>
              <a:t> </a:t>
            </a:r>
            <a:r>
              <a:rPr lang="en-US" sz="2800" dirty="0" err="1">
                <a:sym typeface="+mn-ea"/>
              </a:rPr>
              <a:t>lượng</a:t>
            </a:r>
            <a:r>
              <a:rPr lang="en-US" sz="2800" dirty="0">
                <a:sym typeface="+mn-ea"/>
              </a:rPr>
              <a:t> </a:t>
            </a:r>
            <a:r>
              <a:rPr lang="en-US" sz="2800" dirty="0" err="1">
                <a:sym typeface="+mn-ea"/>
              </a:rPr>
              <a:t>về</a:t>
            </a:r>
            <a:r>
              <a:rPr lang="en-US" sz="2800" dirty="0">
                <a:sym typeface="+mn-ea"/>
              </a:rPr>
              <a:t> </a:t>
            </a:r>
            <a:r>
              <a:rPr lang="en-US" sz="2800" dirty="0" err="1" smtClean="0">
                <a:sym typeface="+mn-ea"/>
              </a:rPr>
              <a:t>mức</a:t>
            </a:r>
            <a:r>
              <a:rPr lang="en-US" sz="2800" dirty="0" smtClean="0">
                <a:sym typeface="+mn-ea"/>
              </a:rPr>
              <a:t> (</a:t>
            </a:r>
            <a:r>
              <a:rPr lang="en-US" sz="2800" dirty="0" err="1" smtClean="0">
                <a:solidFill>
                  <a:srgbClr val="FF0000"/>
                </a:solidFill>
                <a:sym typeface="+mn-ea"/>
              </a:rPr>
              <a:t>tiêu</a:t>
            </a:r>
            <a:r>
              <a:rPr lang="en-US" sz="2800" dirty="0" smtClean="0">
                <a:solidFill>
                  <a:srgbClr val="FF0000"/>
                </a:solidFill>
                <a:sym typeface="+mn-ea"/>
              </a:rPr>
              <a:t> </a:t>
            </a:r>
            <a:r>
              <a:rPr lang="en-US" sz="2800" dirty="0" err="1" smtClean="0">
                <a:solidFill>
                  <a:srgbClr val="FF0000"/>
                </a:solidFill>
                <a:sym typeface="+mn-ea"/>
              </a:rPr>
              <a:t>chuẩn</a:t>
            </a:r>
            <a:r>
              <a:rPr lang="en-US" sz="2800" dirty="0" smtClean="0">
                <a:sym typeface="+mn-ea"/>
              </a:rPr>
              <a:t>) </a:t>
            </a:r>
            <a:r>
              <a:rPr lang="en-US" sz="2800" dirty="0">
                <a:sym typeface="+mn-ea"/>
              </a:rPr>
              <a:t>CL </a:t>
            </a:r>
            <a:r>
              <a:rPr lang="en-US" sz="2800" dirty="0" err="1">
                <a:sym typeface="+mn-ea"/>
              </a:rPr>
              <a:t>của</a:t>
            </a:r>
            <a:r>
              <a:rPr lang="en-US" sz="2800" dirty="0">
                <a:sym typeface="+mn-ea"/>
              </a:rPr>
              <a:t> </a:t>
            </a:r>
            <a:r>
              <a:rPr lang="en-US" sz="2800" dirty="0" err="1">
                <a:sym typeface="+mn-ea"/>
              </a:rPr>
              <a:t>từng</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a:sym typeface="+mn-ea"/>
              </a:rPr>
              <a:t>, </a:t>
            </a:r>
            <a:r>
              <a:rPr lang="en-US" sz="2800" dirty="0" err="1">
                <a:sym typeface="+mn-ea"/>
              </a:rPr>
              <a:t>từng</a:t>
            </a:r>
            <a:r>
              <a:rPr lang="en-US" sz="2800" dirty="0">
                <a:sym typeface="+mn-ea"/>
              </a:rPr>
              <a:t> </a:t>
            </a:r>
            <a:r>
              <a:rPr lang="en-US" sz="2800" dirty="0" err="1">
                <a:sym typeface="+mn-ea"/>
              </a:rPr>
              <a:t>đơn</a:t>
            </a:r>
            <a:r>
              <a:rPr lang="en-US" sz="2800" dirty="0">
                <a:sym typeface="+mn-ea"/>
              </a:rPr>
              <a:t> </a:t>
            </a:r>
            <a:r>
              <a:rPr lang="en-US" sz="2800" dirty="0" err="1">
                <a:sym typeface="+mn-ea"/>
              </a:rPr>
              <a:t>hàng</a:t>
            </a:r>
            <a:r>
              <a:rPr lang="en-US" sz="2800" dirty="0">
                <a:sym typeface="+mn-ea"/>
              </a:rPr>
              <a:t>. </a:t>
            </a:r>
            <a:r>
              <a:rPr lang="en-US" sz="2800" dirty="0" err="1">
                <a:sym typeface="+mn-ea"/>
              </a:rPr>
              <a:t>Làm</a:t>
            </a:r>
            <a:r>
              <a:rPr lang="en-US" sz="2800" dirty="0">
                <a:sym typeface="+mn-ea"/>
              </a:rPr>
              <a:t> </a:t>
            </a:r>
            <a:r>
              <a:rPr lang="en-US" sz="2800" dirty="0" err="1">
                <a:sym typeface="+mn-ea"/>
              </a:rPr>
              <a:t>trung</a:t>
            </a:r>
            <a:r>
              <a:rPr lang="en-US" sz="2800" dirty="0">
                <a:sym typeface="+mn-ea"/>
              </a:rPr>
              <a:t> </a:t>
            </a:r>
            <a:r>
              <a:rPr lang="en-US" sz="2800" dirty="0" err="1">
                <a:sym typeface="+mn-ea"/>
              </a:rPr>
              <a:t>gian</a:t>
            </a:r>
            <a:r>
              <a:rPr lang="en-US" sz="2800" dirty="0">
                <a:sym typeface="+mn-ea"/>
              </a:rPr>
              <a:t> </a:t>
            </a:r>
            <a:r>
              <a:rPr lang="en-US" sz="2800" dirty="0" err="1">
                <a:sym typeface="+mn-ea"/>
              </a:rPr>
              <a:t>giữa</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và</a:t>
            </a:r>
            <a:r>
              <a:rPr lang="en-US" sz="2800" dirty="0">
                <a:sym typeface="+mn-ea"/>
              </a:rPr>
              <a:t> </a:t>
            </a:r>
            <a:r>
              <a:rPr lang="en-US" sz="2800" dirty="0" smtClean="0">
                <a:sym typeface="+mn-ea"/>
              </a:rPr>
              <a:t>CL</a:t>
            </a:r>
            <a:r>
              <a:rPr lang="en-US" sz="2800" dirty="0" smtClean="0">
                <a:solidFill>
                  <a:srgbClr val="FF0000"/>
                </a:solidFill>
                <a:sym typeface="+mn-ea"/>
              </a:rPr>
              <a:t>???</a:t>
            </a:r>
            <a:r>
              <a:rPr lang="en-US" sz="2800" dirty="0" smtClean="0">
                <a:sym typeface="+mn-ea"/>
              </a:rPr>
              <a:t> </a:t>
            </a:r>
            <a:r>
              <a:rPr lang="en-US" sz="2800" dirty="0" err="1">
                <a:sym typeface="+mn-ea"/>
              </a:rPr>
              <a:t>trong</a:t>
            </a:r>
            <a:r>
              <a:rPr lang="en-US" sz="2800" dirty="0">
                <a:sym typeface="+mn-ea"/>
              </a:rPr>
              <a:t> </a:t>
            </a:r>
            <a:r>
              <a:rPr lang="en-US" sz="2800" dirty="0" err="1">
                <a:sym typeface="+mn-ea"/>
              </a:rPr>
              <a:t>việc</a:t>
            </a:r>
            <a:r>
              <a:rPr lang="en-US" sz="2800" dirty="0">
                <a:sym typeface="+mn-ea"/>
              </a:rPr>
              <a:t> </a:t>
            </a:r>
            <a:r>
              <a:rPr lang="en-US" sz="2800" dirty="0" err="1">
                <a:sym typeface="+mn-ea"/>
              </a:rPr>
              <a:t>giải</a:t>
            </a:r>
            <a:r>
              <a:rPr lang="en-US" sz="2800" dirty="0">
                <a:sym typeface="+mn-ea"/>
              </a:rPr>
              <a:t> </a:t>
            </a:r>
            <a:r>
              <a:rPr lang="en-US" sz="2800" dirty="0" err="1">
                <a:sym typeface="+mn-ea"/>
              </a:rPr>
              <a:t>quyết</a:t>
            </a:r>
            <a:r>
              <a:rPr lang="en-US" sz="2800" dirty="0">
                <a:sym typeface="+mn-ea"/>
              </a:rPr>
              <a:t> </a:t>
            </a:r>
            <a:r>
              <a:rPr lang="en-US" sz="2800" dirty="0" err="1">
                <a:sym typeface="+mn-ea"/>
              </a:rPr>
              <a:t>các</a:t>
            </a:r>
            <a:r>
              <a:rPr lang="en-US" sz="2800" dirty="0">
                <a:sym typeface="+mn-ea"/>
              </a:rPr>
              <a:t> </a:t>
            </a:r>
            <a:r>
              <a:rPr lang="en-US" sz="2800" dirty="0" err="1">
                <a:sym typeface="+mn-ea"/>
              </a:rPr>
              <a:t>vấn</a:t>
            </a:r>
            <a:r>
              <a:rPr lang="en-US" sz="2800" dirty="0">
                <a:sym typeface="+mn-ea"/>
              </a:rPr>
              <a:t> </a:t>
            </a:r>
            <a:r>
              <a:rPr lang="en-US" sz="2800" dirty="0" err="1">
                <a:sym typeface="+mn-ea"/>
              </a:rPr>
              <a:t>đề</a:t>
            </a:r>
            <a:r>
              <a:rPr lang="en-US" sz="2800" dirty="0">
                <a:sym typeface="+mn-ea"/>
              </a:rPr>
              <a:t>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CL </a:t>
            </a:r>
            <a:r>
              <a:rPr lang="en-US" sz="2800" dirty="0" err="1">
                <a:sym typeface="+mn-ea"/>
              </a:rPr>
              <a:t>để</a:t>
            </a:r>
            <a:r>
              <a:rPr lang="en-US" sz="2800" dirty="0">
                <a:sym typeface="+mn-ea"/>
              </a:rPr>
              <a:t> </a:t>
            </a:r>
            <a:r>
              <a:rPr lang="en-US" sz="2800" dirty="0" err="1">
                <a:sym typeface="+mn-ea"/>
              </a:rPr>
              <a:t>giao</a:t>
            </a:r>
            <a:r>
              <a:rPr lang="en-US" sz="2800" dirty="0">
                <a:sym typeface="+mn-ea"/>
              </a:rPr>
              <a:t> </a:t>
            </a:r>
            <a:r>
              <a:rPr lang="en-US" sz="2800" dirty="0" err="1">
                <a:sym typeface="+mn-ea"/>
              </a:rPr>
              <a:t>hàng</a:t>
            </a:r>
            <a:r>
              <a:rPr lang="en-US" sz="2800" dirty="0">
                <a:sym typeface="+mn-ea"/>
              </a:rPr>
              <a:t> </a:t>
            </a:r>
            <a:r>
              <a:rPr lang="en-US" sz="2800" dirty="0" err="1">
                <a:sym typeface="+mn-ea"/>
              </a:rPr>
              <a:t>đúng</a:t>
            </a:r>
            <a:r>
              <a:rPr lang="en-US" sz="2800" dirty="0">
                <a:sym typeface="+mn-ea"/>
              </a:rPr>
              <a:t> </a:t>
            </a:r>
            <a:r>
              <a:rPr lang="en-US" sz="2800" dirty="0" err="1">
                <a:sym typeface="+mn-ea"/>
              </a:rPr>
              <a:t>theo</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smtClean="0">
                <a:sym typeface="+mn-ea"/>
              </a:rPr>
              <a:t>.</a:t>
            </a:r>
            <a:endParaRPr lang="en-US" sz="2800" dirty="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096" y="1070724"/>
            <a:ext cx="10084919" cy="4391233"/>
          </a:xfrm>
        </p:spPr>
        <p:txBody>
          <a:bodyPr/>
          <a:lstStyle/>
          <a:p>
            <a:pPr algn="just"/>
            <a:r>
              <a:rPr lang="en-US" sz="2800">
                <a:sym typeface="+mn-ea"/>
              </a:rPr>
              <a:t>Giám sát tiến độ sản xuất đơn hàng, thương lượng với khách hàng về những vấn đề phát sinh trong sản xuất để điều chỉnh kế hoạch sản xuất hàng cho phù hợp thực tế</a:t>
            </a:r>
            <a:r>
              <a:rPr lang="en-US" sz="2800" smtClean="0">
                <a:sym typeface="+mn-ea"/>
              </a:rPr>
              <a:t>.</a:t>
            </a:r>
          </a:p>
          <a:p>
            <a:pPr marL="0" indent="0" algn="just">
              <a:buNone/>
            </a:pPr>
            <a:endParaRPr lang="en-US" sz="1050"/>
          </a:p>
          <a:p>
            <a:pPr algn="just"/>
            <a:r>
              <a:rPr lang="en-US" sz="2800">
                <a:sym typeface="+mn-ea"/>
              </a:rPr>
              <a:t>Hướng dẫn các thủ tục liên quan đến vận chuyển và theo dõi quá trình vận chuyển hàng hoá để giao cho khách hàng</a:t>
            </a:r>
            <a:r>
              <a:rPr lang="en-US" sz="2800" smtClean="0">
                <a:sym typeface="+mn-ea"/>
              </a:rPr>
              <a:t>.</a:t>
            </a:r>
          </a:p>
          <a:p>
            <a:pPr marL="0" indent="0" algn="just">
              <a:buNone/>
            </a:pPr>
            <a:endParaRPr lang="en-US" sz="1050"/>
          </a:p>
          <a:p>
            <a:pPr algn="just"/>
            <a:r>
              <a:rPr lang="en-US" sz="2800">
                <a:sym typeface="+mn-ea"/>
              </a:rPr>
              <a:t>Xây dựng và duy trì mối quan hệ đồng thuận, đoàn kết, hợp tác, giúp đỡ từ phía khách hàng – nhà cung cấp – nhà máy sản xuất để công tác quản lý đạt hiệu quả cao nhất.</a:t>
            </a:r>
            <a:endParaRPr lang="en-US" sz="280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8285" y="190500"/>
            <a:ext cx="5589270" cy="582930"/>
          </a:xfrm>
          <a:noFill/>
        </p:spPr>
        <p:txBody>
          <a:bodyPr>
            <a:scene3d>
              <a:camera prst="orthographicFront"/>
              <a:lightRig rig="threePt" dir="t"/>
            </a:scene3d>
          </a:bodyPr>
          <a:lstStyle/>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p>
        </p:txBody>
      </p:sp>
      <p:sp>
        <p:nvSpPr>
          <p:cNvPr id="3" name="Content Placeholder 2"/>
          <p:cNvSpPr>
            <a:spLocks noGrp="1"/>
          </p:cNvSpPr>
          <p:nvPr>
            <p:ph idx="1"/>
          </p:nvPr>
        </p:nvSpPr>
        <p:spPr>
          <a:xfrm>
            <a:off x="26045" y="1502297"/>
            <a:ext cx="11648413" cy="3438193"/>
          </a:xfrm>
        </p:spPr>
        <p:txBody>
          <a:bodyPr/>
          <a:lstStyle/>
          <a:p>
            <a:pPr marL="514350" indent="-514350">
              <a:buAutoNum type="arabicPeriod"/>
            </a:pPr>
            <a:r>
              <a:rPr lang="vi-VN" altLang="en-US" smtClean="0"/>
              <a:t>Nêu </a:t>
            </a:r>
            <a:r>
              <a:rPr lang="vi-VN" altLang="en-US"/>
              <a:t>khái niệm về quản lý đơn hàng ngành May</a:t>
            </a:r>
            <a:r>
              <a:rPr lang="vi-VN" altLang="en-US" smtClean="0"/>
              <a:t>?</a:t>
            </a:r>
            <a:endParaRPr lang="en-US" altLang="en-US" smtClean="0"/>
          </a:p>
          <a:p>
            <a:pPr marL="0" indent="0">
              <a:buNone/>
            </a:pPr>
            <a:endParaRPr lang="vi-VN" altLang="en-US"/>
          </a:p>
          <a:p>
            <a:pPr marL="463550" indent="-463550">
              <a:buNone/>
            </a:pPr>
            <a:r>
              <a:rPr lang="vi-VN" altLang="en-US"/>
              <a:t>2. </a:t>
            </a:r>
            <a:r>
              <a:rPr lang="vi-VN" altLang="en-US">
                <a:sym typeface="+mn-ea"/>
              </a:rPr>
              <a:t>Nêu vai trò của nhân viên quản lý đơn hàng ngành May</a:t>
            </a:r>
            <a:r>
              <a:rPr lang="vi-VN" altLang="en-US" smtClean="0">
                <a:sym typeface="+mn-ea"/>
              </a:rPr>
              <a:t>?</a:t>
            </a:r>
            <a:endParaRPr lang="en-US" altLang="en-US" smtClean="0">
              <a:sym typeface="+mn-ea"/>
            </a:endParaRPr>
          </a:p>
          <a:p>
            <a:pPr marL="463550" indent="-463550">
              <a:buNone/>
            </a:pPr>
            <a:endParaRPr lang="vi-VN" altLang="en-US">
              <a:sym typeface="+mn-ea"/>
            </a:endParaRPr>
          </a:p>
          <a:p>
            <a:pPr marL="463550" indent="-463550">
              <a:buNone/>
            </a:pPr>
            <a:r>
              <a:rPr lang="vi-VN" altLang="en-US"/>
              <a:t>3</a:t>
            </a:r>
            <a:r>
              <a:rPr lang="vi-VN" altLang="en-US" smtClean="0"/>
              <a:t>.</a:t>
            </a:r>
            <a:r>
              <a:rPr lang="en-US" altLang="en-US" smtClean="0"/>
              <a:t> </a:t>
            </a:r>
            <a:r>
              <a:rPr lang="vi-VN" altLang="en-US" smtClean="0">
                <a:sym typeface="+mn-ea"/>
              </a:rPr>
              <a:t>Nêu </a:t>
            </a:r>
            <a:r>
              <a:rPr lang="vi-VN" altLang="en-US">
                <a:sym typeface="+mn-ea"/>
              </a:rPr>
              <a:t>nhiệm vụ của nhân viên quản lý đơn hàng ngành May?</a:t>
            </a:r>
            <a:endParaRPr lang="vi-VN" alt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4408" y="0"/>
            <a:ext cx="1420619" cy="97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lstStyle/>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1115</Words>
  <Application>Microsoft Office PowerPoint</Application>
  <PresentationFormat>Custom</PresentationFormat>
  <Paragraphs>89</Paragraphs>
  <Slides>20</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Blue Waves</vt:lpstr>
      <vt:lpstr>Bitmap Image</vt:lpstr>
      <vt:lpstr>PowerPoint Presentation</vt:lpstr>
      <vt:lpstr>PowerPoint Presentation</vt:lpstr>
      <vt:lpstr>PowerPoint Presentation</vt:lpstr>
      <vt:lpstr>Tại sao nhiều bạn trẻ yêu thích MERCHANDISER ???</vt:lpstr>
      <vt:lpstr>Tại sao nhiều bạn trẻ yêu thích MERCHANDISER ???</vt:lpstr>
      <vt:lpstr>Tại sao nhiều bạn trẻ yêu thích MERCHANDISER ???</vt:lpstr>
      <vt:lpstr>PowerPoint Presentation</vt:lpstr>
      <vt:lpstr>PowerPoint Presentation</vt:lpstr>
      <vt:lpstr>1.1 MỤC TIÊU</vt:lpstr>
      <vt:lpstr>PowerPoint Presentation</vt:lpstr>
      <vt:lpstr>2.1.1 Khái niệm:</vt:lpstr>
      <vt:lpstr>2.1.1 Khái niệm:</vt:lpstr>
      <vt:lpstr>2.1.2 Vai trò: Sơ đồ mối liên kết</vt:lpstr>
      <vt:lpstr>2.1.2 Vai trò:</vt:lpstr>
      <vt:lpstr>2.1.2 Vai trò:</vt:lpstr>
      <vt:lpstr>2.1.3 Nhiệm vụ:</vt:lpstr>
      <vt:lpstr>2.1.3 Nhiệm vụ:</vt:lpstr>
      <vt:lpstr>2.1.3 Nhiệm vụ:</vt:lpstr>
      <vt:lpstr>CỦNG CỐ BÀI HỌC</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user</cp:lastModifiedBy>
  <cp:revision>66</cp:revision>
  <dcterms:created xsi:type="dcterms:W3CDTF">2020-03-24T07:37:00Z</dcterms:created>
  <dcterms:modified xsi:type="dcterms:W3CDTF">2020-03-31T01:46:05Z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